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6" r:id="rId2"/>
    <p:sldId id="257" r:id="rId3"/>
    <p:sldId id="271" r:id="rId4"/>
    <p:sldId id="272" r:id="rId5"/>
    <p:sldId id="261" r:id="rId6"/>
    <p:sldId id="264" r:id="rId7"/>
    <p:sldId id="276" r:id="rId8"/>
    <p:sldId id="267" r:id="rId9"/>
    <p:sldId id="266" r:id="rId10"/>
    <p:sldId id="278" r:id="rId11"/>
    <p:sldId id="270" r:id="rId12"/>
    <p:sldId id="274" r:id="rId13"/>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icrosoft YaHei" pitchFamily="34" charset="-122"/>
        <a:cs typeface="+mn-cs"/>
      </a:defRPr>
    </a:lvl5pPr>
    <a:lvl6pPr marL="2286000" algn="l" defTabSz="914400" rtl="0" eaLnBrk="1" latinLnBrk="0" hangingPunct="1">
      <a:defRPr kern="1200">
        <a:solidFill>
          <a:schemeClr val="tx1"/>
        </a:solidFill>
        <a:latin typeface="Arial" pitchFamily="34" charset="0"/>
        <a:ea typeface="Microsoft YaHei" pitchFamily="34" charset="-122"/>
        <a:cs typeface="+mn-cs"/>
      </a:defRPr>
    </a:lvl6pPr>
    <a:lvl7pPr marL="2743200" algn="l" defTabSz="914400" rtl="0" eaLnBrk="1" latinLnBrk="0" hangingPunct="1">
      <a:defRPr kern="1200">
        <a:solidFill>
          <a:schemeClr val="tx1"/>
        </a:solidFill>
        <a:latin typeface="Arial" pitchFamily="34" charset="0"/>
        <a:ea typeface="Microsoft YaHei" pitchFamily="34" charset="-122"/>
        <a:cs typeface="+mn-cs"/>
      </a:defRPr>
    </a:lvl7pPr>
    <a:lvl8pPr marL="3200400" algn="l" defTabSz="914400" rtl="0" eaLnBrk="1" latinLnBrk="0" hangingPunct="1">
      <a:defRPr kern="1200">
        <a:solidFill>
          <a:schemeClr val="tx1"/>
        </a:solidFill>
        <a:latin typeface="Arial" pitchFamily="34" charset="0"/>
        <a:ea typeface="Microsoft YaHei" pitchFamily="34" charset="-122"/>
        <a:cs typeface="+mn-cs"/>
      </a:defRPr>
    </a:lvl8pPr>
    <a:lvl9pPr marL="3657600" algn="l" defTabSz="914400" rtl="0" eaLnBrk="1" latinLnBrk="0" hangingPunct="1">
      <a:defRPr kern="1200">
        <a:solidFill>
          <a:schemeClr val="tx1"/>
        </a:solidFill>
        <a:latin typeface="Arial" pitchFamily="34"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7" autoAdjust="0"/>
    <p:restoredTop sz="94660"/>
  </p:normalViewPr>
  <p:slideViewPr>
    <p:cSldViewPr>
      <p:cViewPr>
        <p:scale>
          <a:sx n="110" d="100"/>
          <a:sy n="110" d="100"/>
        </p:scale>
        <p:origin x="-7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cs typeface="Lucida Sans Unicode" pitchFamily="34" charset="0"/>
              </a:defRPr>
            </a:lvl1pPr>
          </a:lstStyle>
          <a:p>
            <a:pPr>
              <a:defRPr/>
            </a:pPr>
            <a:endParaRPr lang="it-IT" altLang="it-IT"/>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cs typeface="Lucida Sans Unicode" pitchFamily="34" charset="0"/>
              </a:defRPr>
            </a:lvl1pPr>
          </a:lstStyle>
          <a:p>
            <a:pPr>
              <a:defRPr/>
            </a:pPr>
            <a:endParaRPr lang="it-IT" altLang="it-IT"/>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cs typeface="Lucida Sans Unicode" pitchFamily="34" charset="0"/>
              </a:defRPr>
            </a:lvl1pPr>
          </a:lstStyle>
          <a:p>
            <a:pPr>
              <a:defRPr/>
            </a:pPr>
            <a:endParaRPr lang="it-IT" altLang="it-IT"/>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cs typeface="Lucida Sans Unicode" pitchFamily="34" charset="0"/>
              </a:defRPr>
            </a:lvl1pPr>
          </a:lstStyle>
          <a:p>
            <a:pPr>
              <a:defRPr/>
            </a:pPr>
            <a:fld id="{1921E463-6349-42CF-B95E-976A922C3134}" type="slidenum">
              <a:rPr lang="it-IT" altLang="it-IT"/>
              <a:pPr>
                <a:defRPr/>
              </a:pPr>
              <a:t>‹Nº›</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ln>
            <a:round/>
            <a:headEnd/>
            <a:tailEnd/>
          </a:ln>
        </p:spPr>
        <p:txBody>
          <a:bodyPr/>
          <a:lstStyle/>
          <a:p>
            <a:fld id="{C8104E83-FCFE-4123-8289-067B68C7D6A0}" type="slidenum">
              <a:rPr lang="it-IT" altLang="it-IT" smtClean="0"/>
              <a:pPr/>
              <a:t>1</a:t>
            </a:fld>
            <a:endParaRPr lang="it-IT" altLang="it-IT" smtClean="0"/>
          </a:p>
        </p:txBody>
      </p:sp>
      <p:sp>
        <p:nvSpPr>
          <p:cNvPr id="1536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5364" name="Rectangle 2"/>
          <p:cNvSpPr>
            <a:spLocks noGrp="1" noChangeArrowheads="1"/>
          </p:cNvSpPr>
          <p:nvPr>
            <p:ph type="body" idx="1"/>
          </p:nvPr>
        </p:nvSpPr>
        <p:spPr>
          <a:xfrm>
            <a:off x="755650" y="5078413"/>
            <a:ext cx="6048375" cy="4811712"/>
          </a:xfrm>
          <a:noFill/>
        </p:spPr>
        <p:txBody>
          <a:bodyPr wrap="none" anchor="ct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ln>
            <a:round/>
            <a:headEnd/>
            <a:tailEnd/>
          </a:ln>
        </p:spPr>
        <p:txBody>
          <a:bodyPr/>
          <a:lstStyle/>
          <a:p>
            <a:fld id="{547C30D4-78AD-4E35-8A7C-328112CF020E}" type="slidenum">
              <a:rPr lang="it-IT" altLang="it-IT" smtClean="0"/>
              <a:pPr/>
              <a:t>2</a:t>
            </a:fld>
            <a:endParaRPr lang="it-IT" altLang="it-IT" smtClean="0"/>
          </a:p>
        </p:txBody>
      </p:sp>
      <p:sp>
        <p:nvSpPr>
          <p:cNvPr id="163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6388" name="Rectangle 2"/>
          <p:cNvSpPr>
            <a:spLocks noGrp="1" noChangeArrowheads="1"/>
          </p:cNvSpPr>
          <p:nvPr>
            <p:ph type="body" idx="1"/>
          </p:nvPr>
        </p:nvSpPr>
        <p:spPr>
          <a:xfrm>
            <a:off x="755650" y="5078413"/>
            <a:ext cx="6048375" cy="4811712"/>
          </a:xfrm>
          <a:noFill/>
        </p:spPr>
        <p:txBody>
          <a:bodyPr wrap="none" anchor="ct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5" name="Rectangle 4"/>
          <p:cNvSpPr>
            <a:spLocks noGrp="1" noChangeArrowheads="1"/>
          </p:cNvSpPr>
          <p:nvPr>
            <p:ph type="sldNum" idx="11"/>
          </p:nvPr>
        </p:nvSpPr>
        <p:spPr>
          <a:ln/>
        </p:spPr>
        <p:txBody>
          <a:bodyPr/>
          <a:lstStyle>
            <a:lvl1pPr>
              <a:defRPr/>
            </a:lvl1pPr>
          </a:lstStyle>
          <a:p>
            <a:pPr>
              <a:defRPr/>
            </a:pPr>
            <a:fld id="{FC4CF9C7-049F-44B3-A360-0F87EF77F938}" type="slidenum">
              <a:rPr lang="it-IT" altLang="it-IT"/>
              <a:pPr>
                <a:defRPr/>
              </a:pPr>
              <a:t>‹Nº›</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5" name="Rectangle 4"/>
          <p:cNvSpPr>
            <a:spLocks noGrp="1" noChangeArrowheads="1"/>
          </p:cNvSpPr>
          <p:nvPr>
            <p:ph type="sldNum" idx="11"/>
          </p:nvPr>
        </p:nvSpPr>
        <p:spPr>
          <a:ln/>
        </p:spPr>
        <p:txBody>
          <a:bodyPr/>
          <a:lstStyle>
            <a:lvl1pPr>
              <a:defRPr/>
            </a:lvl1pPr>
          </a:lstStyle>
          <a:p>
            <a:pPr>
              <a:defRPr/>
            </a:pPr>
            <a:fld id="{72872515-8485-481C-A1FE-070373858EE8}" type="slidenum">
              <a:rPr lang="it-IT" altLang="it-IT"/>
              <a:pPr>
                <a:defRPr/>
              </a:pPr>
              <a:t>‹Nº›</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2263" y="115888"/>
            <a:ext cx="2070100" cy="54006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15888"/>
            <a:ext cx="6062663" cy="54006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5" name="Rectangle 4"/>
          <p:cNvSpPr>
            <a:spLocks noGrp="1" noChangeArrowheads="1"/>
          </p:cNvSpPr>
          <p:nvPr>
            <p:ph type="sldNum" idx="11"/>
          </p:nvPr>
        </p:nvSpPr>
        <p:spPr>
          <a:ln/>
        </p:spPr>
        <p:txBody>
          <a:bodyPr/>
          <a:lstStyle>
            <a:lvl1pPr>
              <a:defRPr/>
            </a:lvl1pPr>
          </a:lstStyle>
          <a:p>
            <a:pPr>
              <a:defRPr/>
            </a:pPr>
            <a:fld id="{171E3A0E-D889-4E85-A9F2-BFDE682328B9}" type="slidenum">
              <a:rPr lang="it-IT" altLang="it-IT"/>
              <a:pPr>
                <a:defRPr/>
              </a:pPr>
              <a:t>‹Nº›</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5" name="Rectangle 4"/>
          <p:cNvSpPr>
            <a:spLocks noGrp="1" noChangeArrowheads="1"/>
          </p:cNvSpPr>
          <p:nvPr>
            <p:ph type="sldNum" idx="11"/>
          </p:nvPr>
        </p:nvSpPr>
        <p:spPr>
          <a:ln/>
        </p:spPr>
        <p:txBody>
          <a:bodyPr/>
          <a:lstStyle>
            <a:lvl1pPr>
              <a:defRPr/>
            </a:lvl1pPr>
          </a:lstStyle>
          <a:p>
            <a:pPr>
              <a:defRPr/>
            </a:pPr>
            <a:fld id="{B4BE7AA6-6371-4788-9701-C10E7D5D9288}" type="slidenum">
              <a:rPr lang="it-IT" altLang="it-IT"/>
              <a:pPr>
                <a:defRPr/>
              </a:pPr>
              <a:t>‹Nº›</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5" name="Rectangle 4"/>
          <p:cNvSpPr>
            <a:spLocks noGrp="1" noChangeArrowheads="1"/>
          </p:cNvSpPr>
          <p:nvPr>
            <p:ph type="sldNum" idx="11"/>
          </p:nvPr>
        </p:nvSpPr>
        <p:spPr>
          <a:ln/>
        </p:spPr>
        <p:txBody>
          <a:bodyPr/>
          <a:lstStyle>
            <a:lvl1pPr>
              <a:defRPr/>
            </a:lvl1pPr>
          </a:lstStyle>
          <a:p>
            <a:pPr>
              <a:defRPr/>
            </a:pPr>
            <a:fld id="{147F8FE2-BEF2-4C98-A343-CE0FB19826FC}" type="slidenum">
              <a:rPr lang="it-IT" altLang="it-IT"/>
              <a:pPr>
                <a:defRPr/>
              </a:pPr>
              <a:t>‹Nº›</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9218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99218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6" name="Rectangle 4"/>
          <p:cNvSpPr>
            <a:spLocks noGrp="1" noChangeArrowheads="1"/>
          </p:cNvSpPr>
          <p:nvPr>
            <p:ph type="sldNum" idx="11"/>
          </p:nvPr>
        </p:nvSpPr>
        <p:spPr>
          <a:ln/>
        </p:spPr>
        <p:txBody>
          <a:bodyPr/>
          <a:lstStyle>
            <a:lvl1pPr>
              <a:defRPr/>
            </a:lvl1pPr>
          </a:lstStyle>
          <a:p>
            <a:pPr>
              <a:defRPr/>
            </a:pPr>
            <a:fld id="{9D26FE47-20B1-416C-B56D-23B7981CF7C8}" type="slidenum">
              <a:rPr lang="it-IT" altLang="it-IT"/>
              <a:pPr>
                <a:defRPr/>
              </a:pPr>
              <a:t>‹Nº›</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8" name="Rectangle 4"/>
          <p:cNvSpPr>
            <a:spLocks noGrp="1" noChangeArrowheads="1"/>
          </p:cNvSpPr>
          <p:nvPr>
            <p:ph type="sldNum" idx="11"/>
          </p:nvPr>
        </p:nvSpPr>
        <p:spPr>
          <a:ln/>
        </p:spPr>
        <p:txBody>
          <a:bodyPr/>
          <a:lstStyle>
            <a:lvl1pPr>
              <a:defRPr/>
            </a:lvl1pPr>
          </a:lstStyle>
          <a:p>
            <a:pPr>
              <a:defRPr/>
            </a:pPr>
            <a:fld id="{6D5B1FAA-1787-49DF-8D4B-13CC698D1F02}" type="slidenum">
              <a:rPr lang="it-IT" altLang="it-IT"/>
              <a:pPr>
                <a:defRPr/>
              </a:pPr>
              <a:t>‹Nº›</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4" name="Rectangle 4"/>
          <p:cNvSpPr>
            <a:spLocks noGrp="1" noChangeArrowheads="1"/>
          </p:cNvSpPr>
          <p:nvPr>
            <p:ph type="sldNum" idx="11"/>
          </p:nvPr>
        </p:nvSpPr>
        <p:spPr>
          <a:ln/>
        </p:spPr>
        <p:txBody>
          <a:bodyPr/>
          <a:lstStyle>
            <a:lvl1pPr>
              <a:defRPr/>
            </a:lvl1pPr>
          </a:lstStyle>
          <a:p>
            <a:pPr>
              <a:defRPr/>
            </a:pPr>
            <a:fld id="{CA109B16-D66F-4DCF-9FAA-9951447450D9}" type="slidenum">
              <a:rPr lang="it-IT" altLang="it-IT"/>
              <a:pPr>
                <a:defRPr/>
              </a:pPr>
              <a:t>‹Nº›</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3" name="Rectangle 4"/>
          <p:cNvSpPr>
            <a:spLocks noGrp="1" noChangeArrowheads="1"/>
          </p:cNvSpPr>
          <p:nvPr>
            <p:ph type="sldNum" idx="11"/>
          </p:nvPr>
        </p:nvSpPr>
        <p:spPr>
          <a:ln/>
        </p:spPr>
        <p:txBody>
          <a:bodyPr/>
          <a:lstStyle>
            <a:lvl1pPr>
              <a:defRPr/>
            </a:lvl1pPr>
          </a:lstStyle>
          <a:p>
            <a:pPr>
              <a:defRPr/>
            </a:pPr>
            <a:fld id="{DB8B8E29-AFE6-48CF-8840-F0667B946111}" type="slidenum">
              <a:rPr lang="it-IT" altLang="it-IT"/>
              <a:pPr>
                <a:defRPr/>
              </a:pPr>
              <a:t>‹Nº›</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6" name="Rectangle 4"/>
          <p:cNvSpPr>
            <a:spLocks noGrp="1" noChangeArrowheads="1"/>
          </p:cNvSpPr>
          <p:nvPr>
            <p:ph type="sldNum" idx="11"/>
          </p:nvPr>
        </p:nvSpPr>
        <p:spPr>
          <a:ln/>
        </p:spPr>
        <p:txBody>
          <a:bodyPr/>
          <a:lstStyle>
            <a:lvl1pPr>
              <a:defRPr/>
            </a:lvl1pPr>
          </a:lstStyle>
          <a:p>
            <a:pPr>
              <a:defRPr/>
            </a:pPr>
            <a:fld id="{8428A61F-C1B8-4FE9-AA25-12FD8145C8A8}" type="slidenum">
              <a:rPr lang="it-IT" altLang="it-IT"/>
              <a:pPr>
                <a:defRPr/>
              </a:pPr>
              <a:t>‹Nº›</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idx="10"/>
          </p:nvPr>
        </p:nvSpPr>
        <p:spPr>
          <a:ln/>
        </p:spPr>
        <p:txBody>
          <a:bodyPr/>
          <a:lstStyle>
            <a:lvl1pPr>
              <a:defRPr/>
            </a:lvl1pPr>
          </a:lstStyle>
          <a:p>
            <a:pPr>
              <a:defRPr/>
            </a:pPr>
            <a:r>
              <a:rPr lang="it-IT" altLang="it-IT"/>
              <a:t>15/11/14</a:t>
            </a:r>
          </a:p>
        </p:txBody>
      </p:sp>
      <p:sp>
        <p:nvSpPr>
          <p:cNvPr id="6" name="Rectangle 4"/>
          <p:cNvSpPr>
            <a:spLocks noGrp="1" noChangeArrowheads="1"/>
          </p:cNvSpPr>
          <p:nvPr>
            <p:ph type="sldNum" idx="11"/>
          </p:nvPr>
        </p:nvSpPr>
        <p:spPr>
          <a:ln/>
        </p:spPr>
        <p:txBody>
          <a:bodyPr/>
          <a:lstStyle>
            <a:lvl1pPr>
              <a:defRPr/>
            </a:lvl1pPr>
          </a:lstStyle>
          <a:p>
            <a:pPr>
              <a:defRPr/>
            </a:pPr>
            <a:fld id="{D0DF09A1-9020-4430-A8F2-8E4A9E668ABA}" type="slidenum">
              <a:rPr lang="it-IT" altLang="it-IT"/>
              <a:pPr>
                <a:defRPr/>
              </a:pPr>
              <a:t>‹Nº›</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71550" y="115888"/>
            <a:ext cx="7770813" cy="4302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titoloFare clic per modificare lo stile del titolo</a:t>
            </a:r>
          </a:p>
        </p:txBody>
      </p:sp>
      <p:sp>
        <p:nvSpPr>
          <p:cNvPr id="2" name="Rectangle 2"/>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cs typeface="Lucida Sans Unicode" pitchFamily="34" charset="0"/>
              </a:defRPr>
            </a:lvl1pPr>
          </a:lstStyle>
          <a:p>
            <a:pPr>
              <a:defRPr/>
            </a:pPr>
            <a:r>
              <a:rPr lang="it-IT" altLang="it-IT"/>
              <a:t>15/11/14</a:t>
            </a:r>
          </a:p>
        </p:txBody>
      </p:sp>
      <p:sp>
        <p:nvSpPr>
          <p:cNvPr id="1028" name="Text Box 3"/>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endParaRPr lang="it-IT" altLang="it-IT"/>
          </a:p>
        </p:txBody>
      </p:sp>
      <p:sp>
        <p:nvSpPr>
          <p:cNvPr id="3" name="Rectangle 4"/>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cs typeface="Lucida Sans Unicode" pitchFamily="34" charset="0"/>
              </a:defRPr>
            </a:lvl1pPr>
          </a:lstStyle>
          <a:p>
            <a:pPr>
              <a:defRPr/>
            </a:pPr>
            <a:fld id="{291E2ED3-58DB-4B1D-81DF-20368FCE3BF8}" type="slidenum">
              <a:rPr lang="it-IT" altLang="it-IT"/>
              <a:pPr>
                <a:defRPr/>
              </a:pPr>
              <a:t>‹Nº›</a:t>
            </a:fld>
            <a:endParaRPr lang="it-IT" altLang="it-IT"/>
          </a:p>
        </p:txBody>
      </p:sp>
      <p:sp>
        <p:nvSpPr>
          <p:cNvPr id="1030" name="Rectangle 5"/>
          <p:cNvSpPr>
            <a:spLocks noGrp="1" noChangeArrowheads="1"/>
          </p:cNvSpPr>
          <p:nvPr>
            <p:ph type="body" idx="1"/>
          </p:nvPr>
        </p:nvSpPr>
        <p:spPr bwMode="auto">
          <a:xfrm>
            <a:off x="457200" y="992188"/>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0"/>
            <a:r>
              <a:rPr lang="en-GB" altLang="it-IT" smtClean="0"/>
              <a:t>Nono livello strutturaFare clic per modificare stili del testo dello schema</a:t>
            </a:r>
          </a:p>
          <a:p>
            <a:pPr lvl="1"/>
            <a:r>
              <a:rPr lang="en-GB" altLang="it-IT" smtClean="0"/>
              <a:t>Secondo livello</a:t>
            </a:r>
          </a:p>
          <a:p>
            <a:pPr lvl="2"/>
            <a:r>
              <a:rPr lang="en-GB" altLang="it-IT" smtClean="0"/>
              <a:t>Terzo livello</a:t>
            </a:r>
          </a:p>
          <a:p>
            <a:pPr lvl="3"/>
            <a:r>
              <a:rPr lang="en-GB" altLang="it-IT" smtClean="0"/>
              <a:t>Quarto livello</a:t>
            </a:r>
          </a:p>
          <a:p>
            <a:pPr lvl="4"/>
            <a:r>
              <a:rPr lang="en-GB" altLang="it-IT" smtClean="0"/>
              <a:t>Quinto livello</a:t>
            </a:r>
          </a:p>
        </p:txBody>
      </p:sp>
      <p:sp>
        <p:nvSpPr>
          <p:cNvPr id="1031" name="Line 6"/>
          <p:cNvSpPr>
            <a:spLocks noChangeShapeType="1"/>
          </p:cNvSpPr>
          <p:nvPr/>
        </p:nvSpPr>
        <p:spPr bwMode="auto">
          <a:xfrm>
            <a:off x="395288" y="620713"/>
            <a:ext cx="8280400" cy="1587"/>
          </a:xfrm>
          <a:prstGeom prst="line">
            <a:avLst/>
          </a:prstGeom>
          <a:noFill/>
          <a:ln w="9360">
            <a:solidFill>
              <a:srgbClr val="4A7EBB"/>
            </a:solidFill>
            <a:round/>
            <a:headEnd/>
            <a:tailEnd/>
          </a:ln>
          <a:effectLst/>
        </p:spPr>
        <p:txBody>
          <a:bodyPr/>
          <a:lstStyle/>
          <a:p>
            <a:endParaRPr lang="it-IT"/>
          </a:p>
        </p:txBody>
      </p:sp>
      <p:sp>
        <p:nvSpPr>
          <p:cNvPr id="1032" name="Line 7"/>
          <p:cNvSpPr>
            <a:spLocks noChangeShapeType="1"/>
          </p:cNvSpPr>
          <p:nvPr/>
        </p:nvSpPr>
        <p:spPr bwMode="auto">
          <a:xfrm>
            <a:off x="71438" y="6381750"/>
            <a:ext cx="3779837" cy="1588"/>
          </a:xfrm>
          <a:prstGeom prst="line">
            <a:avLst/>
          </a:prstGeom>
          <a:noFill/>
          <a:ln w="25560">
            <a:solidFill>
              <a:srgbClr val="E3600F"/>
            </a:solidFill>
            <a:round/>
            <a:headEnd/>
            <a:tailEnd/>
          </a:ln>
          <a:effectLst/>
        </p:spPr>
        <p:txBody>
          <a:bodyPr/>
          <a:lstStyle/>
          <a:p>
            <a:endParaRPr lang="it-IT"/>
          </a:p>
        </p:txBody>
      </p:sp>
      <p:pic>
        <p:nvPicPr>
          <p:cNvPr id="1033" name="Picture 8"/>
          <p:cNvPicPr>
            <a:picLocks noChangeAspect="1" noChangeArrowheads="1"/>
          </p:cNvPicPr>
          <p:nvPr/>
        </p:nvPicPr>
        <p:blipFill>
          <a:blip r:embed="rId13" cstate="print"/>
          <a:srcRect/>
          <a:stretch>
            <a:fillRect/>
          </a:stretch>
        </p:blipFill>
        <p:spPr bwMode="auto">
          <a:xfrm>
            <a:off x="3784600" y="6165850"/>
            <a:ext cx="1560513" cy="576263"/>
          </a:xfrm>
          <a:prstGeom prst="rect">
            <a:avLst/>
          </a:prstGeom>
          <a:solidFill>
            <a:srgbClr val="CDD1D0"/>
          </a:solidFill>
          <a:ln w="9525">
            <a:noFill/>
            <a:round/>
            <a:headEnd/>
            <a:tailEnd/>
          </a:ln>
          <a:effectLst/>
        </p:spPr>
      </p:pic>
      <p:sp>
        <p:nvSpPr>
          <p:cNvPr id="1034" name="Line 9"/>
          <p:cNvSpPr>
            <a:spLocks noChangeShapeType="1"/>
          </p:cNvSpPr>
          <p:nvPr/>
        </p:nvSpPr>
        <p:spPr bwMode="auto">
          <a:xfrm>
            <a:off x="5267325" y="6670675"/>
            <a:ext cx="3779838" cy="1588"/>
          </a:xfrm>
          <a:prstGeom prst="line">
            <a:avLst/>
          </a:prstGeom>
          <a:noFill/>
          <a:ln w="25560">
            <a:solidFill>
              <a:srgbClr val="073C62"/>
            </a:solidFill>
            <a:round/>
            <a:headEnd/>
            <a:tailEnd/>
          </a:ln>
          <a:effectLst/>
        </p:spPr>
        <p:txBody>
          <a:bodyPr/>
          <a:lstStyle/>
          <a:p>
            <a:endParaRPr lang="it-IT"/>
          </a:p>
        </p:txBody>
      </p:sp>
      <p:sp>
        <p:nvSpPr>
          <p:cNvPr id="4" name="Rectangle 10"/>
          <p:cNvSpPr>
            <a:spLocks noChangeArrowheads="1"/>
          </p:cNvSpPr>
          <p:nvPr/>
        </p:nvSpPr>
        <p:spPr bwMode="auto">
          <a:xfrm>
            <a:off x="107950" y="6481763"/>
            <a:ext cx="1073150" cy="258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tabLst>
                <a:tab pos="723900" algn="l"/>
              </a:tabLst>
              <a:defRPr>
                <a:solidFill>
                  <a:srgbClr val="000000"/>
                </a:solidFill>
                <a:latin typeface="Arial" pitchFamily="34" charset="0"/>
                <a:ea typeface="Microsoft YaHei" pitchFamily="34" charset="-122"/>
              </a:defRPr>
            </a:lvl1pPr>
            <a:lvl2pPr>
              <a:tabLst>
                <a:tab pos="723900" algn="l"/>
              </a:tabLst>
              <a:defRPr>
                <a:solidFill>
                  <a:srgbClr val="000000"/>
                </a:solidFill>
                <a:latin typeface="Arial" pitchFamily="34" charset="0"/>
                <a:ea typeface="Microsoft YaHei" pitchFamily="34" charset="-122"/>
              </a:defRPr>
            </a:lvl2pPr>
            <a:lvl3pPr>
              <a:tabLst>
                <a:tab pos="723900" algn="l"/>
              </a:tabLst>
              <a:defRPr>
                <a:solidFill>
                  <a:srgbClr val="000000"/>
                </a:solidFill>
                <a:latin typeface="Arial" pitchFamily="34" charset="0"/>
                <a:ea typeface="Microsoft YaHei" pitchFamily="34" charset="-122"/>
              </a:defRPr>
            </a:lvl3pPr>
            <a:lvl4pPr>
              <a:tabLst>
                <a:tab pos="723900" algn="l"/>
              </a:tabLst>
              <a:defRPr>
                <a:solidFill>
                  <a:srgbClr val="000000"/>
                </a:solidFill>
                <a:latin typeface="Arial" pitchFamily="34" charset="0"/>
                <a:ea typeface="Microsoft YaHei" pitchFamily="34" charset="-122"/>
              </a:defRPr>
            </a:lvl4pPr>
            <a:lvl5pPr>
              <a:tabLst>
                <a:tab pos="723900" algn="l"/>
              </a:tabLst>
              <a:defRPr>
                <a:solidFill>
                  <a:srgbClr val="000000"/>
                </a:solidFill>
                <a:latin typeface="Arial" pitchFamily="34" charset="0"/>
                <a:ea typeface="Microsoft YaHei"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Microsoft YaHei"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Microsoft YaHei"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Microsoft YaHei"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8" charset="0"/>
              <a:tabLst>
                <a:tab pos="723900" algn="l"/>
              </a:tabLst>
              <a:defRPr>
                <a:solidFill>
                  <a:srgbClr val="000000"/>
                </a:solidFill>
                <a:latin typeface="Arial" pitchFamily="34" charset="0"/>
                <a:ea typeface="Microsoft YaHei" pitchFamily="34" charset="-122"/>
              </a:defRPr>
            </a:lvl9pPr>
          </a:lstStyle>
          <a:p>
            <a:pPr hangingPunct="1">
              <a:lnSpc>
                <a:spcPct val="100000"/>
              </a:lnSpc>
              <a:defRPr/>
            </a:pPr>
            <a:r>
              <a:rPr lang="it-IT" altLang="it-IT" sz="1100" smtClean="0">
                <a:latin typeface="Arial Narrow" pitchFamily="34" charset="0"/>
                <a:ea typeface="ＭＳ Ｐゴシック" pitchFamily="34" charset="-128"/>
              </a:rPr>
              <a:t>Pag </a:t>
            </a:r>
            <a:fld id="{C6CF95EF-56C5-4091-894E-BF7A802D5C5F}" type="slidenum">
              <a:rPr lang="it-IT" altLang="it-IT" sz="1100" smtClean="0">
                <a:latin typeface="Arial Narrow" pitchFamily="34" charset="0"/>
                <a:ea typeface="ＭＳ Ｐゴシック" pitchFamily="34" charset="-128"/>
              </a:rPr>
              <a:pPr hangingPunct="1">
                <a:lnSpc>
                  <a:spcPct val="100000"/>
                </a:lnSpc>
                <a:defRPr/>
              </a:pPr>
              <a:t>‹Nº›</a:t>
            </a:fld>
            <a:endParaRPr lang="it-IT" altLang="it-IT" sz="1100" smtClean="0">
              <a:latin typeface="Arial Narrow"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8" charset="0"/>
        <a:defRPr sz="24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8" charset="0"/>
        <a:defRPr sz="2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107950" y="0"/>
            <a:ext cx="9036050" cy="6696075"/>
          </a:xfrm>
          <a:prstGeom prst="rect">
            <a:avLst/>
          </a:prstGeom>
          <a:solidFill>
            <a:srgbClr val="FFFFFF"/>
          </a:solidFill>
          <a:ln w="25560">
            <a:solidFill>
              <a:srgbClr val="FFFFFF"/>
            </a:solidFill>
            <a:round/>
            <a:headEnd/>
            <a:tailEnd/>
          </a:ln>
          <a:effectLst/>
        </p:spPr>
        <p:txBody>
          <a:bodyPr wrap="none" anchor="ctr"/>
          <a:lstStyle/>
          <a:p>
            <a:endParaRPr lang="it-IT" altLang="it-IT"/>
          </a:p>
        </p:txBody>
      </p:sp>
      <p:pic>
        <p:nvPicPr>
          <p:cNvPr id="2051" name="Picture 2"/>
          <p:cNvPicPr>
            <a:picLocks noChangeAspect="1" noChangeArrowheads="1"/>
          </p:cNvPicPr>
          <p:nvPr/>
        </p:nvPicPr>
        <p:blipFill>
          <a:blip r:embed="rId3" cstate="print"/>
          <a:srcRect/>
          <a:stretch>
            <a:fillRect/>
          </a:stretch>
        </p:blipFill>
        <p:spPr bwMode="auto">
          <a:xfrm>
            <a:off x="3094038" y="404813"/>
            <a:ext cx="3048000" cy="719137"/>
          </a:xfrm>
          <a:prstGeom prst="rect">
            <a:avLst/>
          </a:prstGeom>
          <a:noFill/>
          <a:ln w="9525">
            <a:noFill/>
            <a:round/>
            <a:headEnd/>
            <a:tailEnd/>
          </a:ln>
          <a:effectLst/>
        </p:spPr>
      </p:pic>
      <p:sp>
        <p:nvSpPr>
          <p:cNvPr id="2052" name="Rectangle 3"/>
          <p:cNvSpPr>
            <a:spLocks noChangeArrowheads="1"/>
          </p:cNvSpPr>
          <p:nvPr/>
        </p:nvSpPr>
        <p:spPr bwMode="auto">
          <a:xfrm>
            <a:off x="4565650" y="6234113"/>
            <a:ext cx="4410075" cy="290512"/>
          </a:xfrm>
          <a:prstGeom prst="rect">
            <a:avLst/>
          </a:prstGeom>
          <a:noFill/>
          <a:ln w="9525">
            <a:noFill/>
            <a:round/>
            <a:headEnd/>
            <a:tailEnd/>
          </a:ln>
          <a:effectLst/>
        </p:spPr>
        <p:txBody>
          <a:bodyPr>
            <a:spAutoFit/>
          </a:bodyPr>
          <a:lstStyle/>
          <a:p>
            <a:pPr hangingPunct="1">
              <a:lnSpc>
                <a:spcPct val="100000"/>
              </a:lnSpc>
              <a:tabLst>
                <a:tab pos="723900" algn="l"/>
                <a:tab pos="1447800" algn="l"/>
                <a:tab pos="2171700" algn="l"/>
                <a:tab pos="2895600" algn="l"/>
                <a:tab pos="3619500" algn="l"/>
                <a:tab pos="4343400" algn="l"/>
              </a:tabLst>
            </a:pPr>
            <a:r>
              <a:rPr lang="it-IT" altLang="it-IT" sz="1300">
                <a:solidFill>
                  <a:srgbClr val="000000"/>
                </a:solidFill>
                <a:latin typeface="Arial Narrow" pitchFamily="34" charset="0"/>
                <a:ea typeface="ＭＳ Ｐゴシック" pitchFamily="34" charset="-128"/>
              </a:rPr>
              <a:t>Agenzia delle Entrate – Largo Leopardi, 5  -  00185 – Roma</a:t>
            </a:r>
          </a:p>
        </p:txBody>
      </p:sp>
      <p:sp>
        <p:nvSpPr>
          <p:cNvPr id="2053" name="Text Box 4"/>
          <p:cNvSpPr txBox="1">
            <a:spLocks noChangeArrowheads="1"/>
          </p:cNvSpPr>
          <p:nvPr/>
        </p:nvSpPr>
        <p:spPr bwMode="auto">
          <a:xfrm>
            <a:off x="684213" y="1844675"/>
            <a:ext cx="7775575" cy="2159000"/>
          </a:xfrm>
          <a:prstGeom prst="rect">
            <a:avLst/>
          </a:prstGeom>
          <a:noFill/>
          <a:ln w="9525">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GB" altLang="it-IT" sz="2800" dirty="0" smtClean="0"/>
              <a:t>		       Consistency and completeness</a:t>
            </a:r>
          </a:p>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GB" altLang="it-IT" sz="2800" dirty="0" smtClean="0"/>
              <a:t>of cadastral data in the perspective</a:t>
            </a:r>
          </a:p>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GB" altLang="it-IT" sz="2800" dirty="0" smtClean="0"/>
              <a:t>of an integrated real estate system</a:t>
            </a:r>
          </a:p>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it-IT" altLang="it-IT" sz="2800" dirty="0">
              <a:solidFill>
                <a:srgbClr val="000000"/>
              </a:solidFill>
              <a:latin typeface="Times New Roman" pitchFamily="18" charset="0"/>
            </a:endParaRPr>
          </a:p>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it-IT" altLang="it-IT" sz="2800" dirty="0">
              <a:solidFill>
                <a:srgbClr val="000000"/>
              </a:solidFill>
              <a:latin typeface="Times New Roman" pitchFamily="18" charset="0"/>
            </a:endParaRPr>
          </a:p>
          <a:p>
            <a:pPr algn="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GB" altLang="it-IT" sz="2000" i="1" dirty="0" smtClean="0">
                <a:solidFill>
                  <a:srgbClr val="000000"/>
                </a:solidFill>
                <a:latin typeface="Times New Roman" pitchFamily="18" charset="0"/>
              </a:rPr>
              <a:t>Rome, November 20</a:t>
            </a:r>
            <a:r>
              <a:rPr lang="en-GB" altLang="it-IT" sz="2000" i="1" baseline="30000" dirty="0" smtClean="0">
                <a:solidFill>
                  <a:srgbClr val="000000"/>
                </a:solidFill>
                <a:latin typeface="Times New Roman" pitchFamily="18" charset="0"/>
              </a:rPr>
              <a:t>th</a:t>
            </a:r>
            <a:r>
              <a:rPr lang="en-GB" altLang="it-IT" sz="2000" i="1" dirty="0" smtClean="0">
                <a:solidFill>
                  <a:srgbClr val="000000"/>
                </a:solidFill>
                <a:latin typeface="Times New Roman" pitchFamily="18" charset="0"/>
              </a:rPr>
              <a:t> 2014</a:t>
            </a:r>
            <a:endParaRPr lang="en-GB" altLang="it-IT" sz="2000" i="1" dirty="0">
              <a:solidFill>
                <a:srgbClr val="000000"/>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395288" y="188913"/>
            <a:ext cx="8280400" cy="469039"/>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US" altLang="it-IT" sz="2400" b="1" dirty="0">
                <a:solidFill>
                  <a:srgbClr val="000000"/>
                </a:solidFill>
                <a:latin typeface="Times New Roman" pitchFamily="18" charset="0"/>
              </a:rPr>
              <a:t>The cadastral </a:t>
            </a:r>
            <a:r>
              <a:rPr lang="en-US" altLang="it-IT" sz="2400" b="1" dirty="0" smtClean="0">
                <a:solidFill>
                  <a:srgbClr val="000000"/>
                </a:solidFill>
                <a:latin typeface="Times New Roman" pitchFamily="18" charset="0"/>
              </a:rPr>
              <a:t>databases </a:t>
            </a:r>
            <a:r>
              <a:rPr lang="en-US" altLang="it-IT" sz="2400" b="1" dirty="0">
                <a:solidFill>
                  <a:srgbClr val="000000"/>
                </a:solidFill>
                <a:latin typeface="Times New Roman" pitchFamily="18" charset="0"/>
              </a:rPr>
              <a:t>monitoring and maintenance</a:t>
            </a:r>
          </a:p>
        </p:txBody>
      </p:sp>
      <p:grpSp>
        <p:nvGrpSpPr>
          <p:cNvPr id="11268" name="Group 25"/>
          <p:cNvGrpSpPr>
            <a:grpSpLocks/>
          </p:cNvGrpSpPr>
          <p:nvPr/>
        </p:nvGrpSpPr>
        <p:grpSpPr bwMode="auto">
          <a:xfrm>
            <a:off x="6443663" y="4892675"/>
            <a:ext cx="2159000" cy="1631950"/>
            <a:chOff x="4241" y="3067"/>
            <a:chExt cx="1360" cy="1028"/>
          </a:xfrm>
        </p:grpSpPr>
        <p:pic>
          <p:nvPicPr>
            <p:cNvPr id="11273" name="Picture 26"/>
            <p:cNvPicPr>
              <a:picLocks noChangeAspect="1" noChangeArrowheads="1"/>
            </p:cNvPicPr>
            <p:nvPr/>
          </p:nvPicPr>
          <p:blipFill>
            <a:blip r:embed="rId2" cstate="print"/>
            <a:srcRect/>
            <a:stretch>
              <a:fillRect/>
            </a:stretch>
          </p:blipFill>
          <p:spPr bwMode="auto">
            <a:xfrm>
              <a:off x="4241" y="3067"/>
              <a:ext cx="1320" cy="810"/>
            </a:xfrm>
            <a:prstGeom prst="rect">
              <a:avLst/>
            </a:prstGeom>
            <a:noFill/>
            <a:ln w="9525">
              <a:solidFill>
                <a:schemeClr val="tx1"/>
              </a:solidFill>
              <a:miter lim="800000"/>
              <a:headEnd/>
              <a:tailEnd/>
            </a:ln>
          </p:spPr>
        </p:pic>
        <p:sp>
          <p:nvSpPr>
            <p:cNvPr id="11274" name="Text Box 27"/>
            <p:cNvSpPr txBox="1">
              <a:spLocks noChangeArrowheads="1"/>
            </p:cNvSpPr>
            <p:nvPr/>
          </p:nvSpPr>
          <p:spPr bwMode="auto">
            <a:xfrm>
              <a:off x="5057" y="3859"/>
              <a:ext cx="544" cy="236"/>
            </a:xfrm>
            <a:prstGeom prst="rect">
              <a:avLst/>
            </a:prstGeom>
            <a:noFill/>
            <a:ln w="9525">
              <a:noFill/>
              <a:miter lim="800000"/>
              <a:headEnd/>
              <a:tailEnd/>
            </a:ln>
            <a:effectLst/>
          </p:spPr>
          <p:txBody>
            <a:bodyPr>
              <a:spAutoFit/>
            </a:bodyPr>
            <a:lstStyle/>
            <a:p>
              <a:pPr algn="ctr"/>
              <a:r>
                <a:rPr lang="it-IT" altLang="it-IT" sz="1000" b="1"/>
                <a:t>estimated value</a:t>
              </a:r>
            </a:p>
          </p:txBody>
        </p:sp>
      </p:grpSp>
      <p:sp>
        <p:nvSpPr>
          <p:cNvPr id="11269" name="Text Box 28"/>
          <p:cNvSpPr txBox="1">
            <a:spLocks noChangeArrowheads="1"/>
          </p:cNvSpPr>
          <p:nvPr/>
        </p:nvSpPr>
        <p:spPr bwMode="auto">
          <a:xfrm>
            <a:off x="469900" y="4821238"/>
            <a:ext cx="5903913" cy="1169551"/>
          </a:xfrm>
          <a:prstGeom prst="rect">
            <a:avLst/>
          </a:prstGeom>
          <a:noFill/>
          <a:ln w="9525" algn="ctr">
            <a:noFill/>
            <a:miter lim="800000"/>
            <a:headEnd/>
            <a:tailEnd/>
          </a:ln>
          <a:effectLst/>
        </p:spPr>
        <p:txBody>
          <a:bodyPr>
            <a:spAutoFit/>
          </a:bodyPr>
          <a:lstStyle/>
          <a:p>
            <a:pPr algn="just" defTabSz="914400" hangingPunct="1">
              <a:lnSpc>
                <a:spcPct val="100000"/>
              </a:lnSpc>
              <a:spcAft>
                <a:spcPts val="400"/>
              </a:spcAft>
              <a:buClrTx/>
              <a:buSzTx/>
              <a:buFontTx/>
              <a:buNone/>
            </a:pPr>
            <a:r>
              <a:rPr lang="en-GB" altLang="it-IT" sz="1400" dirty="0" smtClean="0"/>
              <a:t>The current general index, as measure of cadastral databases completeness and consistency, is the result of several detailed indicators related to 5 typologies of data: cadastral identification number, owner data, valuation data, address and graphic data. It’s estimated about 95%.</a:t>
            </a:r>
            <a:endParaRPr lang="en-GB" altLang="it-IT" sz="1400" dirty="0"/>
          </a:p>
        </p:txBody>
      </p:sp>
      <p:sp>
        <p:nvSpPr>
          <p:cNvPr id="11270" name="CasellaDiTesto 4"/>
          <p:cNvSpPr txBox="1">
            <a:spLocks noChangeArrowheads="1"/>
          </p:cNvSpPr>
          <p:nvPr/>
        </p:nvSpPr>
        <p:spPr bwMode="auto">
          <a:xfrm>
            <a:off x="468313" y="836613"/>
            <a:ext cx="8135937" cy="1220847"/>
          </a:xfrm>
          <a:prstGeom prst="rect">
            <a:avLst/>
          </a:prstGeom>
          <a:noFill/>
          <a:ln w="9525">
            <a:noFill/>
            <a:miter lim="800000"/>
            <a:headEnd/>
            <a:tailEnd/>
          </a:ln>
        </p:spPr>
        <p:txBody>
          <a:bodyPr>
            <a:spAutoFit/>
          </a:bodyPr>
          <a:lstStyle/>
          <a:p>
            <a:pPr algn="just" defTabSz="914400" hangingPunct="1">
              <a:lnSpc>
                <a:spcPct val="100000"/>
              </a:lnSpc>
              <a:spcAft>
                <a:spcPts val="400"/>
              </a:spcAft>
              <a:buClrTx/>
              <a:buSzTx/>
              <a:buFontTx/>
              <a:buNone/>
            </a:pPr>
            <a:r>
              <a:rPr lang="en-GB" altLang="it-IT" sz="1400" dirty="0" smtClean="0"/>
              <a:t>The activities for recovering data quality have been carried out by the Agency staff through unusual resources, also starting up one of the first remote work experiences between local Offices of a public administration.</a:t>
            </a:r>
          </a:p>
          <a:p>
            <a:pPr algn="just" defTabSz="914400" hangingPunct="1">
              <a:lnSpc>
                <a:spcPct val="100000"/>
              </a:lnSpc>
              <a:spcAft>
                <a:spcPts val="400"/>
              </a:spcAft>
              <a:buClrTx/>
              <a:buSzTx/>
              <a:buFontTx/>
              <a:buNone/>
            </a:pPr>
            <a:r>
              <a:rPr lang="en-GB" altLang="it-IT" sz="1400" dirty="0" smtClean="0"/>
              <a:t>This remote work experience made it possible to redirect the progressively available resources to the activities up to Offices having a greater workload.</a:t>
            </a:r>
            <a:endParaRPr lang="en-GB" altLang="it-IT" sz="1400" dirty="0"/>
          </a:p>
        </p:txBody>
      </p:sp>
      <p:sp>
        <p:nvSpPr>
          <p:cNvPr id="11271" name="CasellaDiTesto 4"/>
          <p:cNvSpPr txBox="1">
            <a:spLocks noChangeArrowheads="1"/>
          </p:cNvSpPr>
          <p:nvPr/>
        </p:nvSpPr>
        <p:spPr bwMode="auto">
          <a:xfrm>
            <a:off x="468313" y="4202113"/>
            <a:ext cx="8135937" cy="523220"/>
          </a:xfrm>
          <a:prstGeom prst="rect">
            <a:avLst/>
          </a:prstGeom>
          <a:noFill/>
          <a:ln w="9525">
            <a:noFill/>
            <a:miter lim="800000"/>
            <a:headEnd/>
            <a:tailEnd/>
          </a:ln>
        </p:spPr>
        <p:txBody>
          <a:bodyPr>
            <a:spAutoFit/>
          </a:bodyPr>
          <a:lstStyle/>
          <a:p>
            <a:pPr algn="just" defTabSz="914400" hangingPunct="1">
              <a:lnSpc>
                <a:spcPct val="100000"/>
              </a:lnSpc>
              <a:spcAft>
                <a:spcPts val="400"/>
              </a:spcAft>
              <a:buClrTx/>
              <a:buSzTx/>
              <a:buFontTx/>
              <a:buNone/>
            </a:pPr>
            <a:r>
              <a:rPr lang="en-GB" altLang="it-IT" sz="1400" dirty="0" smtClean="0"/>
              <a:t>The mentioned recovery activity made it possible in about 10 years to increase of nearly 20 percentage points a reference index of data quality.</a:t>
            </a:r>
            <a:endParaRPr lang="en-GB" altLang="it-IT" sz="1400" dirty="0"/>
          </a:p>
        </p:txBody>
      </p:sp>
      <p:sp>
        <p:nvSpPr>
          <p:cNvPr id="34" name="CasellaDiTesto 4"/>
          <p:cNvSpPr txBox="1">
            <a:spLocks noChangeArrowheads="1"/>
          </p:cNvSpPr>
          <p:nvPr/>
        </p:nvSpPr>
        <p:spPr bwMode="auto">
          <a:xfrm>
            <a:off x="468313" y="2133600"/>
            <a:ext cx="8135937" cy="19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000000"/>
                </a:solidFill>
                <a:latin typeface="Arial" pitchFamily="34" charset="0"/>
                <a:ea typeface="Microsoft YaHei" pitchFamily="34" charset="-122"/>
              </a:defRPr>
            </a:lvl1pPr>
            <a:lvl2pPr marL="465138">
              <a:defRPr>
                <a:solidFill>
                  <a:srgbClr val="000000"/>
                </a:solidFill>
                <a:latin typeface="Arial" pitchFamily="34" charset="0"/>
                <a:ea typeface="Microsoft YaHei" pitchFamily="34" charset="-122"/>
              </a:defRPr>
            </a:lvl2pPr>
            <a:lvl3pPr>
              <a:defRPr>
                <a:solidFill>
                  <a:srgbClr val="000000"/>
                </a:solidFill>
                <a:latin typeface="Arial" pitchFamily="34" charset="0"/>
                <a:ea typeface="Microsoft YaHei" pitchFamily="34" charset="-122"/>
              </a:defRPr>
            </a:lvl3pPr>
            <a:lvl4pPr>
              <a:defRPr>
                <a:solidFill>
                  <a:srgbClr val="000000"/>
                </a:solidFill>
                <a:latin typeface="Arial" pitchFamily="34" charset="0"/>
                <a:ea typeface="Microsoft YaHei" pitchFamily="34" charset="-122"/>
              </a:defRPr>
            </a:lvl4pPr>
            <a:lvl5pPr>
              <a:defRPr>
                <a:solidFill>
                  <a:srgbClr val="000000"/>
                </a:solidFill>
                <a:latin typeface="Arial" pitchFamily="34" charset="0"/>
                <a:ea typeface="Microsoft YaHei" pitchFamily="34" charset="-122"/>
              </a:defRPr>
            </a:lvl5pPr>
            <a:lvl6pPr marL="2514600" indent="-22860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icrosoft YaHei" pitchFamily="34" charset="-122"/>
              </a:defRPr>
            </a:lvl6pPr>
            <a:lvl7pPr marL="2971800" indent="-22860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icrosoft YaHei" pitchFamily="34" charset="-122"/>
              </a:defRPr>
            </a:lvl7pPr>
            <a:lvl8pPr marL="3429000" indent="-22860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icrosoft YaHei" pitchFamily="34" charset="-122"/>
              </a:defRPr>
            </a:lvl8pPr>
            <a:lvl9pPr marL="3886200" indent="-22860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pitchFamily="34" charset="0"/>
                <a:ea typeface="Microsoft YaHei" pitchFamily="34" charset="-122"/>
              </a:defRPr>
            </a:lvl9pPr>
          </a:lstStyle>
          <a:p>
            <a:pPr algn="just" defTabSz="914400" hangingPunct="1">
              <a:lnSpc>
                <a:spcPct val="100000"/>
              </a:lnSpc>
              <a:spcAft>
                <a:spcPts val="400"/>
              </a:spcAft>
              <a:buClrTx/>
              <a:buSzTx/>
              <a:buFontTx/>
              <a:buNone/>
              <a:defRPr/>
            </a:pPr>
            <a:r>
              <a:rPr lang="en-GB" altLang="it-IT" sz="1400" dirty="0" smtClean="0">
                <a:solidFill>
                  <a:schemeClr val="tx1"/>
                </a:solidFill>
              </a:rPr>
              <a:t>These activities mainly concerned</a:t>
            </a:r>
          </a:p>
          <a:p>
            <a:pPr marL="285750" indent="-285750" algn="just" defTabSz="914400" hangingPunct="1">
              <a:lnSpc>
                <a:spcPct val="100000"/>
              </a:lnSpc>
              <a:spcAft>
                <a:spcPts val="400"/>
              </a:spcAft>
              <a:buClrTx/>
              <a:buSzTx/>
              <a:buFontTx/>
              <a:buChar char="-"/>
              <a:defRPr/>
            </a:pPr>
            <a:r>
              <a:rPr lang="en-GB" altLang="it-IT" sz="1400" dirty="0" smtClean="0">
                <a:solidFill>
                  <a:schemeClr val="tx1"/>
                </a:solidFill>
              </a:rPr>
              <a:t>cartographic and census updating</a:t>
            </a:r>
          </a:p>
          <a:p>
            <a:pPr marL="285750" indent="-285750" algn="just" defTabSz="914400" hangingPunct="1">
              <a:lnSpc>
                <a:spcPct val="100000"/>
              </a:lnSpc>
              <a:spcAft>
                <a:spcPts val="400"/>
              </a:spcAft>
              <a:buClrTx/>
              <a:buSzTx/>
              <a:buFontTx/>
              <a:buChar char="-"/>
              <a:defRPr/>
            </a:pPr>
            <a:r>
              <a:rPr lang="en-GB" altLang="it-IT" sz="1400" dirty="0" smtClean="0">
                <a:solidFill>
                  <a:schemeClr val="tx1"/>
                </a:solidFill>
              </a:rPr>
              <a:t>updating of the holders</a:t>
            </a:r>
          </a:p>
          <a:p>
            <a:pPr marL="285750" indent="-285750" algn="just" defTabSz="914400" hangingPunct="1">
              <a:lnSpc>
                <a:spcPct val="100000"/>
              </a:lnSpc>
              <a:spcAft>
                <a:spcPts val="400"/>
              </a:spcAft>
              <a:buClrTx/>
              <a:buSzTx/>
              <a:buFontTx/>
              <a:buChar char="-"/>
              <a:defRPr/>
            </a:pPr>
            <a:r>
              <a:rPr lang="en-GB" altLang="it-IT" sz="1400" dirty="0" smtClean="0">
                <a:solidFill>
                  <a:schemeClr val="tx1"/>
                </a:solidFill>
              </a:rPr>
              <a:t>collection of urban real estate units plans</a:t>
            </a:r>
          </a:p>
          <a:p>
            <a:pPr marL="285750" indent="-285750" algn="just" defTabSz="914400" hangingPunct="1">
              <a:lnSpc>
                <a:spcPct val="100000"/>
              </a:lnSpc>
              <a:spcAft>
                <a:spcPts val="400"/>
              </a:spcAft>
              <a:buClrTx/>
              <a:buSzTx/>
              <a:buFontTx/>
              <a:buChar char="-"/>
              <a:defRPr/>
            </a:pPr>
            <a:r>
              <a:rPr lang="en-GB" altLang="it-IT" sz="1400" dirty="0" smtClean="0">
                <a:solidFill>
                  <a:schemeClr val="tx1"/>
                </a:solidFill>
              </a:rPr>
              <a:t>assessment of the area of urban real estate units</a:t>
            </a:r>
          </a:p>
          <a:p>
            <a:pPr marL="285750" indent="-285750" algn="just" defTabSz="914400" hangingPunct="1">
              <a:lnSpc>
                <a:spcPct val="100000"/>
              </a:lnSpc>
              <a:spcAft>
                <a:spcPts val="400"/>
              </a:spcAft>
              <a:buClrTx/>
              <a:buSzTx/>
              <a:buFontTx/>
              <a:buChar char="-"/>
              <a:defRPr/>
            </a:pPr>
            <a:r>
              <a:rPr lang="en-GB" altLang="it-IT" sz="1400" dirty="0" smtClean="0">
                <a:solidFill>
                  <a:schemeClr val="tx1"/>
                </a:solidFill>
              </a:rPr>
              <a:t>correlation between land and urban cadastre parcels</a:t>
            </a:r>
          </a:p>
          <a:p>
            <a:pPr marL="285750" indent="-285750" algn="just" defTabSz="914400" hangingPunct="1">
              <a:lnSpc>
                <a:spcPct val="100000"/>
              </a:lnSpc>
              <a:spcAft>
                <a:spcPts val="400"/>
              </a:spcAft>
              <a:buClrTx/>
              <a:buSzTx/>
              <a:buFontTx/>
              <a:buChar char="-"/>
              <a:defRPr/>
            </a:pPr>
            <a:r>
              <a:rPr lang="en-GB" altLang="it-IT" sz="1400" dirty="0" smtClean="0">
                <a:solidFill>
                  <a:schemeClr val="tx1"/>
                </a:solidFill>
              </a:rPr>
              <a:t>street names recovery and encoding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395288" y="188913"/>
            <a:ext cx="8280400" cy="469039"/>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US" altLang="it-IT" sz="2400" b="1" dirty="0">
                <a:solidFill>
                  <a:srgbClr val="000000"/>
                </a:solidFill>
                <a:latin typeface="Times New Roman" pitchFamily="18" charset="0"/>
              </a:rPr>
              <a:t>The cadastral </a:t>
            </a:r>
            <a:r>
              <a:rPr lang="en-US" altLang="it-IT" sz="2400" b="1" dirty="0" smtClean="0">
                <a:solidFill>
                  <a:srgbClr val="000000"/>
                </a:solidFill>
                <a:latin typeface="Times New Roman" pitchFamily="18" charset="0"/>
              </a:rPr>
              <a:t>databases </a:t>
            </a:r>
            <a:r>
              <a:rPr lang="en-US" altLang="it-IT" sz="2400" b="1" dirty="0">
                <a:solidFill>
                  <a:srgbClr val="000000"/>
                </a:solidFill>
                <a:latin typeface="Times New Roman" pitchFamily="18" charset="0"/>
              </a:rPr>
              <a:t>monitoring and maintenance</a:t>
            </a:r>
          </a:p>
        </p:txBody>
      </p:sp>
      <p:pic>
        <p:nvPicPr>
          <p:cNvPr id="22537" name="Picture 9"/>
          <p:cNvPicPr>
            <a:picLocks noChangeAspect="1" noChangeArrowheads="1"/>
          </p:cNvPicPr>
          <p:nvPr/>
        </p:nvPicPr>
        <p:blipFill>
          <a:blip r:embed="rId2" cstate="print"/>
          <a:srcRect/>
          <a:stretch>
            <a:fillRect/>
          </a:stretch>
        </p:blipFill>
        <p:spPr bwMode="auto">
          <a:xfrm>
            <a:off x="684213" y="2192338"/>
            <a:ext cx="5472112" cy="3324225"/>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293" name="Text Box 2"/>
          <p:cNvSpPr txBox="1">
            <a:spLocks noChangeArrowheads="1"/>
          </p:cNvSpPr>
          <p:nvPr/>
        </p:nvSpPr>
        <p:spPr bwMode="auto">
          <a:xfrm>
            <a:off x="684213" y="5588000"/>
            <a:ext cx="7920037" cy="594650"/>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GB" altLang="it-IT" sz="1600" dirty="0" smtClean="0">
                <a:solidFill>
                  <a:srgbClr val="000000"/>
                </a:solidFill>
                <a:latin typeface="Times New Roman" pitchFamily="18" charset="0"/>
              </a:rPr>
              <a:t>Example of inconsistencies in correlations. In the next future the spatial representation will be carried out in the new Integrated Territorial System (SIT) based on a GIS logic.</a:t>
            </a:r>
            <a:endParaRPr lang="en-GB" altLang="it-IT" sz="1600" dirty="0">
              <a:solidFill>
                <a:srgbClr val="000000"/>
              </a:solidFill>
              <a:latin typeface="Times New Roman" pitchFamily="18" charset="0"/>
            </a:endParaRPr>
          </a:p>
        </p:txBody>
      </p:sp>
      <p:grpSp>
        <p:nvGrpSpPr>
          <p:cNvPr id="12294" name="Gruppo 1"/>
          <p:cNvGrpSpPr>
            <a:grpSpLocks/>
          </p:cNvGrpSpPr>
          <p:nvPr/>
        </p:nvGrpSpPr>
        <p:grpSpPr bwMode="auto">
          <a:xfrm>
            <a:off x="3584575" y="836613"/>
            <a:ext cx="5078413" cy="2808287"/>
            <a:chOff x="3584958" y="836712"/>
            <a:chExt cx="5078606" cy="2808312"/>
          </a:xfrm>
        </p:grpSpPr>
        <p:pic>
          <p:nvPicPr>
            <p:cNvPr id="22539" name="Picture 11"/>
            <p:cNvPicPr>
              <a:picLocks noChangeAspect="1" noChangeArrowheads="1"/>
            </p:cNvPicPr>
            <p:nvPr/>
          </p:nvPicPr>
          <p:blipFill>
            <a:blip r:embed="rId3" cstate="print"/>
            <a:srcRect/>
            <a:stretch>
              <a:fillRect/>
            </a:stretch>
          </p:blipFill>
          <p:spPr bwMode="auto">
            <a:xfrm>
              <a:off x="4159655" y="836712"/>
              <a:ext cx="4503909" cy="2808312"/>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00B8FF"/>
                  </a:solidFill>
                </a14:hiddenFill>
              </a:ext>
            </a:extLst>
          </p:spPr>
        </p:pic>
        <p:sp>
          <p:nvSpPr>
            <p:cNvPr id="12296" name="AutoShape 40"/>
            <p:cNvSpPr>
              <a:spLocks noChangeArrowheads="1"/>
            </p:cNvSpPr>
            <p:nvPr/>
          </p:nvSpPr>
          <p:spPr bwMode="auto">
            <a:xfrm rot="-1831186">
              <a:off x="3584958" y="2615087"/>
              <a:ext cx="1150938" cy="375852"/>
            </a:xfrm>
            <a:prstGeom prst="curvedDownArrow">
              <a:avLst>
                <a:gd name="adj1" fmla="val 63867"/>
                <a:gd name="adj2" fmla="val 127748"/>
                <a:gd name="adj3" fmla="val 33333"/>
              </a:avLst>
            </a:prstGeom>
            <a:solidFill>
              <a:srgbClr val="FF0000">
                <a:alpha val="79999"/>
              </a:srgbClr>
            </a:solidFill>
            <a:ln w="9525">
              <a:solidFill>
                <a:schemeClr val="tx1"/>
              </a:solidFill>
              <a:miter lim="800000"/>
              <a:headEnd/>
              <a:tailEnd/>
            </a:ln>
          </p:spPr>
          <p:txBody>
            <a:bodyPr wrap="none" anchor="ctr"/>
            <a:lstStyle/>
            <a:p>
              <a:endParaRPr lang="it-IT" altLang="it-IT"/>
            </a:p>
          </p:txBody>
        </p:sp>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908175" y="2636838"/>
            <a:ext cx="5267325" cy="1368425"/>
          </a:xfrm>
        </p:spPr>
        <p:txBody>
          <a:bodyPr/>
          <a:lstStyle/>
          <a:p>
            <a:pPr algn="ctr" eaLnBrk="1" hangingPunct="1"/>
            <a:r>
              <a:rPr lang="it-IT" altLang="it-IT" b="1" i="1" smtClean="0"/>
              <a:t>MANY THANKS</a:t>
            </a:r>
          </a:p>
          <a:p>
            <a:pPr algn="ctr" eaLnBrk="1" hangingPunct="1"/>
            <a:r>
              <a:rPr lang="it-IT" altLang="it-IT" b="1" i="1" smtClean="0"/>
              <a:t>FOR YOUR KIND ATTENTION</a:t>
            </a:r>
            <a:endParaRPr lang="it-IT" altLang="it-IT"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395288" y="188913"/>
            <a:ext cx="8280400" cy="447675"/>
          </a:xfrm>
          <a:prstGeom prst="rect">
            <a:avLst/>
          </a:prstGeom>
          <a:noFill/>
          <a:ln w="9525" algn="ctr">
            <a:noFill/>
            <a:round/>
            <a:headEnd/>
            <a:tailEnd/>
          </a:ln>
          <a:effectLst/>
        </p:spPr>
        <p:txBody>
          <a:bodyPr>
            <a:spAutoFit/>
          </a:bodyPr>
          <a:lstStyle/>
          <a:p>
            <a:pPr defTabSz="914400" hangingPunct="1">
              <a:lnSpc>
                <a:spcPct val="102000"/>
              </a:lnSpc>
              <a:spcAft>
                <a:spcPts val="1425"/>
              </a:spcAft>
            </a:pPr>
            <a:r>
              <a:rPr lang="it-IT" altLang="it-IT" sz="2400" b="1">
                <a:solidFill>
                  <a:srgbClr val="000000"/>
                </a:solidFill>
                <a:latin typeface="Times New Roman" pitchFamily="18" charset="0"/>
              </a:rPr>
              <a:t>Table of Contents</a:t>
            </a:r>
          </a:p>
        </p:txBody>
      </p:sp>
      <p:sp>
        <p:nvSpPr>
          <p:cNvPr id="3075" name="AutoShape 3"/>
          <p:cNvSpPr>
            <a:spLocks noChangeArrowheads="1"/>
          </p:cNvSpPr>
          <p:nvPr/>
        </p:nvSpPr>
        <p:spPr bwMode="auto">
          <a:xfrm>
            <a:off x="755650" y="1052513"/>
            <a:ext cx="7632700" cy="503237"/>
          </a:xfrm>
          <a:prstGeom prst="roundRect">
            <a:avLst>
              <a:gd name="adj" fmla="val 16667"/>
            </a:avLst>
          </a:prstGeom>
          <a:solidFill>
            <a:srgbClr val="4F81BD"/>
          </a:solidFill>
          <a:ln w="25560" algn="ctr">
            <a:noFill/>
            <a:round/>
            <a:headEnd/>
            <a:tailEnd/>
          </a:ln>
          <a:effectLst/>
        </p:spPr>
        <p:txBody>
          <a:bodyPr lIns="90000" tIns="45000" rIns="90000" bIns="45000" anchor="ct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it-IT" sz="1400" b="1" dirty="0">
                <a:solidFill>
                  <a:schemeClr val="bg1"/>
                </a:solidFill>
              </a:rPr>
              <a:t>The finish line for an </a:t>
            </a:r>
            <a:r>
              <a:rPr lang="en-US" altLang="it-IT" sz="1400" b="1" dirty="0" smtClean="0">
                <a:solidFill>
                  <a:schemeClr val="bg1"/>
                </a:solidFill>
              </a:rPr>
              <a:t>integrated </a:t>
            </a:r>
            <a:r>
              <a:rPr lang="en-US" altLang="it-IT" sz="1400" b="1" dirty="0">
                <a:solidFill>
                  <a:schemeClr val="bg1"/>
                </a:solidFill>
              </a:rPr>
              <a:t>real estate </a:t>
            </a:r>
            <a:r>
              <a:rPr lang="en-US" altLang="it-IT" sz="1400" b="1" dirty="0" smtClean="0">
                <a:solidFill>
                  <a:schemeClr val="bg1"/>
                </a:solidFill>
              </a:rPr>
              <a:t>system</a:t>
            </a:r>
            <a:endParaRPr lang="en-US" altLang="it-IT" sz="1400" b="1" dirty="0">
              <a:solidFill>
                <a:schemeClr val="bg1"/>
              </a:solidFill>
            </a:endParaRPr>
          </a:p>
        </p:txBody>
      </p:sp>
      <p:sp>
        <p:nvSpPr>
          <p:cNvPr id="3076" name="AutoShape 4"/>
          <p:cNvSpPr>
            <a:spLocks noChangeArrowheads="1"/>
          </p:cNvSpPr>
          <p:nvPr/>
        </p:nvSpPr>
        <p:spPr bwMode="auto">
          <a:xfrm>
            <a:off x="755650" y="1701800"/>
            <a:ext cx="7632700" cy="503238"/>
          </a:xfrm>
          <a:prstGeom prst="roundRect">
            <a:avLst>
              <a:gd name="adj" fmla="val 16667"/>
            </a:avLst>
          </a:prstGeom>
          <a:solidFill>
            <a:srgbClr val="4F81BD"/>
          </a:solidFill>
          <a:ln w="25560" algn="ctr">
            <a:noFill/>
            <a:round/>
            <a:headEnd/>
            <a:tailEnd/>
          </a:ln>
          <a:effectLst/>
        </p:spPr>
        <p:txBody>
          <a:bodyPr lIns="90000" tIns="45000" rIns="90000" bIns="45000" anchor="ct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it-IT" sz="1400" b="1" dirty="0" smtClean="0">
                <a:solidFill>
                  <a:schemeClr val="bg1"/>
                </a:solidFill>
              </a:rPr>
              <a:t>The requirements for quality of real estate data</a:t>
            </a:r>
            <a:endParaRPr lang="en-US" altLang="it-IT" sz="1400" b="1" dirty="0">
              <a:solidFill>
                <a:schemeClr val="bg1"/>
              </a:solidFill>
            </a:endParaRPr>
          </a:p>
        </p:txBody>
      </p:sp>
      <p:sp>
        <p:nvSpPr>
          <p:cNvPr id="3077" name="AutoShape 7"/>
          <p:cNvSpPr>
            <a:spLocks noChangeArrowheads="1"/>
          </p:cNvSpPr>
          <p:nvPr/>
        </p:nvSpPr>
        <p:spPr bwMode="auto">
          <a:xfrm>
            <a:off x="755650" y="3644900"/>
            <a:ext cx="7632700" cy="503238"/>
          </a:xfrm>
          <a:prstGeom prst="roundRect">
            <a:avLst>
              <a:gd name="adj" fmla="val 16667"/>
            </a:avLst>
          </a:prstGeom>
          <a:solidFill>
            <a:srgbClr val="4F81BD"/>
          </a:solidFill>
          <a:ln w="25560" algn="ctr">
            <a:noFill/>
            <a:round/>
            <a:headEnd/>
            <a:tailEnd/>
          </a:ln>
          <a:effectLst/>
        </p:spPr>
        <p:txBody>
          <a:bodyPr lIns="90000" tIns="45000" rIns="90000" bIns="45000" anchor="ct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GB" altLang="it-IT" sz="1400" b="1" dirty="0" smtClean="0">
                <a:solidFill>
                  <a:schemeClr val="bg1"/>
                </a:solidFill>
              </a:rPr>
              <a:t>The cadastral databases monitoring and maintenance</a:t>
            </a:r>
            <a:endParaRPr lang="en-GB" altLang="it-IT" sz="1400" b="1" dirty="0">
              <a:solidFill>
                <a:schemeClr val="bg1"/>
              </a:solidFill>
            </a:endParaRPr>
          </a:p>
        </p:txBody>
      </p:sp>
      <p:sp>
        <p:nvSpPr>
          <p:cNvPr id="3078" name="AutoShape 10"/>
          <p:cNvSpPr>
            <a:spLocks noChangeArrowheads="1"/>
          </p:cNvSpPr>
          <p:nvPr/>
        </p:nvSpPr>
        <p:spPr bwMode="auto">
          <a:xfrm>
            <a:off x="755650" y="2349500"/>
            <a:ext cx="7632700" cy="503238"/>
          </a:xfrm>
          <a:prstGeom prst="roundRect">
            <a:avLst>
              <a:gd name="adj" fmla="val 16667"/>
            </a:avLst>
          </a:prstGeom>
          <a:solidFill>
            <a:srgbClr val="4F81BD"/>
          </a:solidFill>
          <a:ln w="25560">
            <a:noFill/>
            <a:round/>
            <a:headEnd/>
            <a:tailEnd/>
          </a:ln>
          <a:effectLst/>
        </p:spPr>
        <p:txBody>
          <a:bodyPr lIns="90000" tIns="45000" rIns="90000" bIns="45000" anchor="ct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GB" altLang="it-IT" sz="1400" b="1" dirty="0" smtClean="0">
                <a:solidFill>
                  <a:schemeClr val="bg1"/>
                </a:solidFill>
              </a:rPr>
              <a:t>The development route of the Agency’s cadastral databases</a:t>
            </a:r>
            <a:endParaRPr lang="en-GB" altLang="it-IT" sz="1400" b="1" dirty="0">
              <a:solidFill>
                <a:schemeClr val="bg1"/>
              </a:solidFill>
            </a:endParaRPr>
          </a:p>
        </p:txBody>
      </p:sp>
      <p:sp>
        <p:nvSpPr>
          <p:cNvPr id="3079" name="AutoShape 11"/>
          <p:cNvSpPr>
            <a:spLocks noChangeArrowheads="1"/>
          </p:cNvSpPr>
          <p:nvPr/>
        </p:nvSpPr>
        <p:spPr bwMode="auto">
          <a:xfrm>
            <a:off x="755650" y="2997200"/>
            <a:ext cx="7632700" cy="503238"/>
          </a:xfrm>
          <a:prstGeom prst="roundRect">
            <a:avLst>
              <a:gd name="adj" fmla="val 16667"/>
            </a:avLst>
          </a:prstGeom>
          <a:solidFill>
            <a:srgbClr val="4F81BD"/>
          </a:solidFill>
          <a:ln w="25560" algn="ctr">
            <a:noFill/>
            <a:round/>
            <a:headEnd/>
            <a:tailEnd/>
          </a:ln>
          <a:effectLst/>
        </p:spPr>
        <p:txBody>
          <a:bodyPr lIns="90000" tIns="45000" rIns="90000" bIns="45000" anchor="ct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GB" altLang="it-IT" sz="1400" b="1" dirty="0" smtClean="0">
                <a:solidFill>
                  <a:schemeClr val="bg1"/>
                </a:solidFill>
              </a:rPr>
              <a:t>The databases completion and their correlation</a:t>
            </a:r>
            <a:endParaRPr lang="en-GB" altLang="it-IT" sz="1400" b="1"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468313" y="188913"/>
            <a:ext cx="8280400" cy="387350"/>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GB" altLang="it-IT" sz="2000" b="1" dirty="0" smtClean="0">
                <a:solidFill>
                  <a:srgbClr val="000000"/>
                </a:solidFill>
                <a:latin typeface="Times New Roman" pitchFamily="18" charset="0"/>
              </a:rPr>
              <a:t>The finish line for an integrated real estate system</a:t>
            </a:r>
            <a:endParaRPr lang="en-GB" altLang="it-IT" sz="2000" b="1" dirty="0">
              <a:solidFill>
                <a:srgbClr val="000000"/>
              </a:solidFill>
              <a:latin typeface="Times New Roman" pitchFamily="18" charset="0"/>
            </a:endParaRPr>
          </a:p>
        </p:txBody>
      </p:sp>
      <p:sp>
        <p:nvSpPr>
          <p:cNvPr id="4100" name="Text Box 60"/>
          <p:cNvSpPr txBox="1">
            <a:spLocks noChangeArrowheads="1"/>
          </p:cNvSpPr>
          <p:nvPr/>
        </p:nvSpPr>
        <p:spPr bwMode="auto">
          <a:xfrm>
            <a:off x="928662" y="1047750"/>
            <a:ext cx="6858048" cy="493084"/>
          </a:xfrm>
          <a:prstGeom prst="rect">
            <a:avLst/>
          </a:prstGeom>
          <a:noFill/>
          <a:ln w="9525">
            <a:noFill/>
            <a:miter lim="800000"/>
            <a:headEnd/>
            <a:tailEnd/>
          </a:ln>
          <a:effectLst/>
        </p:spPr>
        <p:txBody>
          <a:bodyPr wrap="square">
            <a:spAutoFit/>
          </a:bodyPr>
          <a:lstStyle/>
          <a:p>
            <a:pPr defTabSz="914400" hangingPunct="1">
              <a:spcAft>
                <a:spcPts val="1425"/>
              </a:spcAft>
            </a:pPr>
            <a:r>
              <a:rPr lang="en-GB" altLang="it-IT" sz="1400" dirty="0" smtClean="0">
                <a:solidFill>
                  <a:srgbClr val="000000"/>
                </a:solidFill>
                <a:latin typeface="Calibri" pitchFamily="34" charset="0"/>
                <a:cs typeface="Lucida Sans Unicode" pitchFamily="34" charset="0"/>
              </a:rPr>
              <a:t>To set up a complex information data base for the integrated management of data related to the Italian real estate assets.</a:t>
            </a:r>
            <a:endParaRPr lang="en-GB" altLang="it-IT" sz="1400" dirty="0">
              <a:solidFill>
                <a:srgbClr val="000000"/>
              </a:solidFill>
              <a:latin typeface="Calibri" pitchFamily="34" charset="0"/>
              <a:cs typeface="Lucida Sans Unicode" pitchFamily="34" charset="0"/>
            </a:endParaRPr>
          </a:p>
        </p:txBody>
      </p:sp>
      <p:grpSp>
        <p:nvGrpSpPr>
          <p:cNvPr id="4101" name="Group 57"/>
          <p:cNvGrpSpPr>
            <a:grpSpLocks/>
          </p:cNvGrpSpPr>
          <p:nvPr/>
        </p:nvGrpSpPr>
        <p:grpSpPr bwMode="auto">
          <a:xfrm>
            <a:off x="611187" y="1779588"/>
            <a:ext cx="7921625" cy="3227386"/>
            <a:chOff x="385" y="1121"/>
            <a:chExt cx="4990" cy="2033"/>
          </a:xfrm>
        </p:grpSpPr>
        <p:pic>
          <p:nvPicPr>
            <p:cNvPr id="4102" name="Picture 44"/>
            <p:cNvPicPr>
              <a:picLocks noChangeAspect="1" noChangeArrowheads="1"/>
            </p:cNvPicPr>
            <p:nvPr/>
          </p:nvPicPr>
          <p:blipFill>
            <a:blip r:embed="rId2" cstate="print"/>
            <a:srcRect/>
            <a:stretch>
              <a:fillRect/>
            </a:stretch>
          </p:blipFill>
          <p:spPr bwMode="auto">
            <a:xfrm>
              <a:off x="1066" y="1121"/>
              <a:ext cx="4309" cy="1992"/>
            </a:xfrm>
            <a:prstGeom prst="rect">
              <a:avLst/>
            </a:prstGeom>
            <a:noFill/>
            <a:ln w="9525">
              <a:noFill/>
              <a:miter lim="800000"/>
              <a:headEnd/>
              <a:tailEnd/>
            </a:ln>
          </p:spPr>
        </p:pic>
        <p:sp>
          <p:nvSpPr>
            <p:cNvPr id="4103" name="Text Box 24"/>
            <p:cNvSpPr txBox="1">
              <a:spLocks noChangeArrowheads="1"/>
            </p:cNvSpPr>
            <p:nvPr/>
          </p:nvSpPr>
          <p:spPr bwMode="auto">
            <a:xfrm>
              <a:off x="2517" y="1389"/>
              <a:ext cx="768" cy="205"/>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it-IT" altLang="it-IT" sz="1400">
                  <a:solidFill>
                    <a:srgbClr val="000000"/>
                  </a:solidFill>
                  <a:latin typeface="Calibri" pitchFamily="34" charset="0"/>
                  <a:cs typeface="Lucida Sans Unicode" pitchFamily="34" charset="0"/>
                </a:rPr>
                <a:t>Objects history</a:t>
              </a:r>
            </a:p>
          </p:txBody>
        </p:sp>
        <p:sp>
          <p:nvSpPr>
            <p:cNvPr id="4104" name="Text Box 25"/>
            <p:cNvSpPr txBox="1">
              <a:spLocks noChangeArrowheads="1"/>
            </p:cNvSpPr>
            <p:nvPr/>
          </p:nvSpPr>
          <p:spPr bwMode="auto">
            <a:xfrm>
              <a:off x="2185" y="1980"/>
              <a:ext cx="320" cy="268"/>
            </a:xfrm>
            <a:prstGeom prst="rect">
              <a:avLst/>
            </a:prstGeom>
            <a:noFill/>
            <a:ln w="12700">
              <a:noFill/>
              <a:miter lim="800000"/>
              <a:headEnd/>
              <a:tailEnd/>
            </a:ln>
            <a:effectLst/>
          </p:spPr>
          <p:txBody>
            <a:bodyPr wrap="none" lIns="52144" tIns="52144" rIns="52144" bIns="52144">
              <a:spAutoFit/>
            </a:bodyPr>
            <a:lstStyle/>
            <a:p>
              <a:pPr algn="ctr" defTabSz="520700" hangingPunct="1">
                <a:lnSpc>
                  <a:spcPct val="102000"/>
                </a:lnSpc>
                <a:spcAft>
                  <a:spcPts val="1425"/>
                </a:spcAft>
              </a:pPr>
              <a:r>
                <a:rPr lang="it-IT" altLang="it-IT" sz="2300" b="1" dirty="0">
                  <a:solidFill>
                    <a:srgbClr val="000000"/>
                  </a:solidFill>
                  <a:latin typeface="Batang" pitchFamily="18" charset="-127"/>
                  <a:ea typeface="Batang" pitchFamily="18" charset="-127"/>
                  <a:cs typeface="Lucida Sans Unicode" pitchFamily="34" charset="0"/>
                </a:rPr>
                <a:t>AII</a:t>
              </a:r>
            </a:p>
          </p:txBody>
        </p:sp>
        <p:sp>
          <p:nvSpPr>
            <p:cNvPr id="4105" name="Text Box 34"/>
            <p:cNvSpPr txBox="1">
              <a:spLocks noChangeArrowheads="1"/>
            </p:cNvSpPr>
            <p:nvPr/>
          </p:nvSpPr>
          <p:spPr bwMode="auto">
            <a:xfrm>
              <a:off x="2865" y="2675"/>
              <a:ext cx="631" cy="205"/>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Cartography</a:t>
              </a:r>
              <a:endParaRPr lang="en-GB" altLang="it-IT" sz="1400" dirty="0">
                <a:solidFill>
                  <a:srgbClr val="000000"/>
                </a:solidFill>
                <a:latin typeface="Calibri" pitchFamily="34" charset="0"/>
                <a:cs typeface="Lucida Sans Unicode" pitchFamily="34" charset="0"/>
              </a:endParaRPr>
            </a:p>
          </p:txBody>
        </p:sp>
        <p:sp>
          <p:nvSpPr>
            <p:cNvPr id="4106" name="Text Box 35"/>
            <p:cNvSpPr txBox="1">
              <a:spLocks noChangeArrowheads="1"/>
            </p:cNvSpPr>
            <p:nvPr/>
          </p:nvSpPr>
          <p:spPr bwMode="auto">
            <a:xfrm>
              <a:off x="1900" y="2811"/>
              <a:ext cx="845" cy="343"/>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Registered</a:t>
              </a:r>
            </a:p>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legal restrictions</a:t>
              </a:r>
              <a:endParaRPr lang="en-GB" altLang="it-IT" sz="1400" dirty="0">
                <a:solidFill>
                  <a:srgbClr val="000000"/>
                </a:solidFill>
                <a:latin typeface="Calibri" pitchFamily="34" charset="0"/>
                <a:cs typeface="Lucida Sans Unicode" pitchFamily="34" charset="0"/>
              </a:endParaRPr>
            </a:p>
          </p:txBody>
        </p:sp>
        <p:sp>
          <p:nvSpPr>
            <p:cNvPr id="4107" name="Text Box 36"/>
            <p:cNvSpPr txBox="1">
              <a:spLocks noChangeArrowheads="1"/>
            </p:cNvSpPr>
            <p:nvPr/>
          </p:nvSpPr>
          <p:spPr bwMode="auto">
            <a:xfrm>
              <a:off x="1342" y="2675"/>
              <a:ext cx="451" cy="200"/>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Incomes</a:t>
              </a:r>
              <a:endParaRPr lang="en-GB" altLang="it-IT" sz="1400" dirty="0">
                <a:solidFill>
                  <a:srgbClr val="000000"/>
                </a:solidFill>
                <a:latin typeface="Calibri" pitchFamily="34" charset="0"/>
                <a:cs typeface="Lucida Sans Unicode" pitchFamily="34" charset="0"/>
              </a:endParaRPr>
            </a:p>
          </p:txBody>
        </p:sp>
        <p:sp>
          <p:nvSpPr>
            <p:cNvPr id="4108" name="Text Box 37"/>
            <p:cNvSpPr txBox="1">
              <a:spLocks noChangeArrowheads="1"/>
            </p:cNvSpPr>
            <p:nvPr/>
          </p:nvSpPr>
          <p:spPr bwMode="auto">
            <a:xfrm>
              <a:off x="525" y="1950"/>
              <a:ext cx="675" cy="200"/>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Street names</a:t>
              </a:r>
              <a:endParaRPr lang="en-GB" altLang="it-IT" sz="1400" dirty="0">
                <a:solidFill>
                  <a:srgbClr val="000000"/>
                </a:solidFill>
                <a:latin typeface="Calibri" pitchFamily="34" charset="0"/>
                <a:cs typeface="Lucida Sans Unicode" pitchFamily="34" charset="0"/>
              </a:endParaRPr>
            </a:p>
          </p:txBody>
        </p:sp>
        <p:sp>
          <p:nvSpPr>
            <p:cNvPr id="4109" name="Text Box 38"/>
            <p:cNvSpPr txBox="1">
              <a:spLocks noChangeArrowheads="1"/>
            </p:cNvSpPr>
            <p:nvPr/>
          </p:nvSpPr>
          <p:spPr bwMode="auto">
            <a:xfrm>
              <a:off x="3151" y="1632"/>
              <a:ext cx="762" cy="200"/>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Owners history</a:t>
              </a:r>
              <a:endParaRPr lang="en-GB" altLang="it-IT" sz="1400" dirty="0">
                <a:solidFill>
                  <a:srgbClr val="000000"/>
                </a:solidFill>
                <a:latin typeface="Calibri" pitchFamily="34" charset="0"/>
                <a:cs typeface="Lucida Sans Unicode" pitchFamily="34" charset="0"/>
              </a:endParaRPr>
            </a:p>
          </p:txBody>
        </p:sp>
        <p:sp>
          <p:nvSpPr>
            <p:cNvPr id="4110" name="Text Box 39"/>
            <p:cNvSpPr txBox="1">
              <a:spLocks noChangeArrowheads="1"/>
            </p:cNvSpPr>
            <p:nvPr/>
          </p:nvSpPr>
          <p:spPr bwMode="auto">
            <a:xfrm>
              <a:off x="385" y="1587"/>
              <a:ext cx="1153" cy="205"/>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Real estate market data</a:t>
              </a:r>
              <a:endParaRPr lang="en-GB" altLang="it-IT" sz="1400" dirty="0">
                <a:solidFill>
                  <a:srgbClr val="000000"/>
                </a:solidFill>
                <a:latin typeface="Calibri" pitchFamily="34" charset="0"/>
                <a:cs typeface="Lucida Sans Unicode" pitchFamily="34" charset="0"/>
              </a:endParaRPr>
            </a:p>
          </p:txBody>
        </p:sp>
        <p:sp>
          <p:nvSpPr>
            <p:cNvPr id="4111" name="Text Box 40"/>
            <p:cNvSpPr txBox="1">
              <a:spLocks noChangeArrowheads="1"/>
            </p:cNvSpPr>
            <p:nvPr/>
          </p:nvSpPr>
          <p:spPr bwMode="auto">
            <a:xfrm>
              <a:off x="1685" y="1325"/>
              <a:ext cx="768" cy="200"/>
            </a:xfrm>
            <a:prstGeom prst="rect">
              <a:avLst/>
            </a:prstGeom>
            <a:noFill/>
            <a:ln w="12700">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Building object</a:t>
              </a:r>
              <a:endParaRPr lang="en-GB" altLang="it-IT" sz="1400" dirty="0">
                <a:solidFill>
                  <a:srgbClr val="000000"/>
                </a:solidFill>
                <a:latin typeface="Calibri" pitchFamily="34" charset="0"/>
                <a:cs typeface="Lucida Sans Unicode" pitchFamily="34" charset="0"/>
              </a:endParaRPr>
            </a:p>
          </p:txBody>
        </p:sp>
        <p:sp>
          <p:nvSpPr>
            <p:cNvPr id="4112" name="Text Box 43"/>
            <p:cNvSpPr txBox="1">
              <a:spLocks noChangeArrowheads="1"/>
            </p:cNvSpPr>
            <p:nvPr/>
          </p:nvSpPr>
          <p:spPr bwMode="auto">
            <a:xfrm>
              <a:off x="3243" y="2313"/>
              <a:ext cx="675" cy="200"/>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it-IT" altLang="it-IT" sz="1400">
                  <a:solidFill>
                    <a:srgbClr val="000000"/>
                  </a:solidFill>
                  <a:latin typeface="Calibri" pitchFamily="34" charset="0"/>
                  <a:cs typeface="Lucida Sans Unicode" pitchFamily="34" charset="0"/>
                </a:rPr>
                <a:t>External data</a:t>
              </a:r>
            </a:p>
          </p:txBody>
        </p:sp>
        <p:sp>
          <p:nvSpPr>
            <p:cNvPr id="4113" name="Text Box 49"/>
            <p:cNvSpPr txBox="1">
              <a:spLocks noChangeArrowheads="1"/>
            </p:cNvSpPr>
            <p:nvPr/>
          </p:nvSpPr>
          <p:spPr bwMode="auto">
            <a:xfrm>
              <a:off x="4615" y="1752"/>
              <a:ext cx="444" cy="338"/>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it-IT" altLang="it-IT" sz="1400">
                  <a:solidFill>
                    <a:srgbClr val="000000"/>
                  </a:solidFill>
                  <a:latin typeface="Calibri" pitchFamily="34" charset="0"/>
                  <a:cs typeface="Lucida Sans Unicode" pitchFamily="34" charset="0"/>
                </a:rPr>
                <a:t>Other </a:t>
              </a:r>
            </a:p>
            <a:p>
              <a:pPr algn="ctr" defTabSz="520700" hangingPunct="1">
                <a:lnSpc>
                  <a:spcPct val="102000"/>
                </a:lnSpc>
              </a:pPr>
              <a:r>
                <a:rPr lang="it-IT" altLang="it-IT" sz="1400">
                  <a:solidFill>
                    <a:srgbClr val="000000"/>
                  </a:solidFill>
                  <a:latin typeface="Calibri" pitchFamily="34" charset="0"/>
                  <a:cs typeface="Lucida Sans Unicode" pitchFamily="34" charset="0"/>
                </a:rPr>
                <a:t>subjects</a:t>
              </a:r>
            </a:p>
          </p:txBody>
        </p:sp>
        <p:sp>
          <p:nvSpPr>
            <p:cNvPr id="4114" name="Text Box 59"/>
            <p:cNvSpPr txBox="1">
              <a:spLocks noChangeArrowheads="1"/>
            </p:cNvSpPr>
            <p:nvPr/>
          </p:nvSpPr>
          <p:spPr bwMode="auto">
            <a:xfrm>
              <a:off x="950" y="2385"/>
              <a:ext cx="310" cy="200"/>
            </a:xfrm>
            <a:prstGeom prst="rect">
              <a:avLst/>
            </a:prstGeom>
            <a:noFill/>
            <a:ln w="12700" algn="ctr">
              <a:noFill/>
              <a:miter lim="800000"/>
              <a:headEnd/>
              <a:tailEnd/>
            </a:ln>
            <a:effectLst/>
          </p:spPr>
          <p:txBody>
            <a:bodyPr wrap="none" lIns="52144" tIns="52144" rIns="52144" bIns="52144">
              <a:spAutoFit/>
            </a:bodyPr>
            <a:lstStyle/>
            <a:p>
              <a:pPr algn="ctr" defTabSz="520700" hangingPunct="1">
                <a:lnSpc>
                  <a:spcPct val="102000"/>
                </a:lnSpc>
              </a:pPr>
              <a:r>
                <a:rPr lang="en-GB" altLang="it-IT" sz="1400" dirty="0" smtClean="0">
                  <a:solidFill>
                    <a:srgbClr val="000000"/>
                  </a:solidFill>
                  <a:latin typeface="Calibri" pitchFamily="34" charset="0"/>
                  <a:cs typeface="Lucida Sans Unicode" pitchFamily="34" charset="0"/>
                </a:rPr>
                <a:t>Plans</a:t>
              </a:r>
              <a:endParaRPr lang="en-GB" altLang="it-IT" sz="1400" dirty="0">
                <a:solidFill>
                  <a:srgbClr val="000000"/>
                </a:solidFill>
                <a:latin typeface="Calibri" pitchFamily="34" charset="0"/>
                <a:cs typeface="Lucida Sans Unicode" pitchFamily="34" charset="0"/>
              </a:endParaRP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395288" y="188913"/>
            <a:ext cx="8280400" cy="447045"/>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GB" altLang="it-IT" sz="2400" b="1" dirty="0" smtClean="0">
                <a:solidFill>
                  <a:srgbClr val="000000"/>
                </a:solidFill>
                <a:latin typeface="Times New Roman" pitchFamily="18" charset="0"/>
              </a:rPr>
              <a:t>The requirements for quality of real estate data </a:t>
            </a:r>
            <a:endParaRPr lang="en-GB" altLang="it-IT" sz="2400" b="1" dirty="0">
              <a:solidFill>
                <a:srgbClr val="000000"/>
              </a:solidFill>
              <a:latin typeface="Times New Roman" pitchFamily="18" charset="0"/>
            </a:endParaRPr>
          </a:p>
        </p:txBody>
      </p:sp>
      <p:sp>
        <p:nvSpPr>
          <p:cNvPr id="5124" name="Text Box 5"/>
          <p:cNvSpPr txBox="1">
            <a:spLocks noChangeArrowheads="1"/>
          </p:cNvSpPr>
          <p:nvPr/>
        </p:nvSpPr>
        <p:spPr bwMode="auto">
          <a:xfrm>
            <a:off x="900113" y="692150"/>
            <a:ext cx="7488237" cy="2530821"/>
          </a:xfrm>
          <a:prstGeom prst="rect">
            <a:avLst/>
          </a:prstGeom>
          <a:noFill/>
          <a:ln w="9525">
            <a:noFill/>
            <a:miter lim="800000"/>
            <a:headEnd/>
            <a:tailEnd/>
          </a:ln>
          <a:effectLst/>
        </p:spPr>
        <p:txBody>
          <a:bodyPr>
            <a:spAutoFit/>
          </a:bodyPr>
          <a:lstStyle/>
          <a:p>
            <a:pPr marL="180975" indent="-180975" defTabSz="914400" hangingPunct="1">
              <a:lnSpc>
                <a:spcPct val="102000"/>
              </a:lnSpc>
              <a:spcAft>
                <a:spcPts val="2000"/>
              </a:spcAft>
              <a:buFontTx/>
              <a:buNone/>
            </a:pPr>
            <a:r>
              <a:rPr lang="en-GB" altLang="it-IT" dirty="0" smtClean="0">
                <a:latin typeface="Calibri" pitchFamily="34" charset="0"/>
              </a:rPr>
              <a:t>Digital data</a:t>
            </a:r>
            <a:r>
              <a:rPr lang="en-GB" altLang="it-IT" b="1" dirty="0" smtClean="0">
                <a:solidFill>
                  <a:srgbClr val="FF3300"/>
                </a:solidFill>
                <a:latin typeface="Calibri" pitchFamily="34" charset="0"/>
              </a:rPr>
              <a:t> completeness</a:t>
            </a:r>
            <a:endParaRPr lang="en-GB" altLang="it-IT" dirty="0" smtClean="0">
              <a:solidFill>
                <a:srgbClr val="000000"/>
              </a:solidFill>
              <a:latin typeface="Calibri" pitchFamily="34" charset="0"/>
            </a:endParaRPr>
          </a:p>
          <a:p>
            <a:pPr marL="180975" indent="-180975" defTabSz="914400" hangingPunct="1">
              <a:lnSpc>
                <a:spcPct val="102000"/>
              </a:lnSpc>
              <a:spcAft>
                <a:spcPts val="2000"/>
              </a:spcAft>
              <a:buFontTx/>
              <a:buNone/>
            </a:pPr>
            <a:r>
              <a:rPr lang="en-GB" altLang="it-IT" dirty="0" smtClean="0">
                <a:solidFill>
                  <a:srgbClr val="000000"/>
                </a:solidFill>
                <a:latin typeface="Calibri" pitchFamily="34" charset="0"/>
              </a:rPr>
              <a:t>Digital data </a:t>
            </a:r>
            <a:r>
              <a:rPr lang="en-GB" altLang="it-IT" b="1" dirty="0" smtClean="0">
                <a:solidFill>
                  <a:srgbClr val="FF0000"/>
                </a:solidFill>
                <a:latin typeface="Calibri" pitchFamily="34" charset="0"/>
              </a:rPr>
              <a:t>coherence</a:t>
            </a:r>
            <a:r>
              <a:rPr lang="en-GB" altLang="it-IT" dirty="0" smtClean="0">
                <a:solidFill>
                  <a:srgbClr val="FF0000"/>
                </a:solidFill>
                <a:latin typeface="Calibri" pitchFamily="34" charset="0"/>
              </a:rPr>
              <a:t> </a:t>
            </a:r>
            <a:r>
              <a:rPr lang="en-GB" altLang="it-IT" dirty="0" smtClean="0">
                <a:solidFill>
                  <a:srgbClr val="000000"/>
                </a:solidFill>
                <a:latin typeface="Calibri" pitchFamily="34" charset="0"/>
              </a:rPr>
              <a:t>with the original documents</a:t>
            </a:r>
          </a:p>
          <a:p>
            <a:pPr marL="180975" indent="-180975" defTabSz="914400" hangingPunct="1">
              <a:lnSpc>
                <a:spcPct val="102000"/>
              </a:lnSpc>
              <a:spcAft>
                <a:spcPts val="2000"/>
              </a:spcAft>
              <a:buFontTx/>
              <a:buNone/>
            </a:pPr>
            <a:r>
              <a:rPr lang="en-GB" altLang="it-IT" b="1" dirty="0" smtClean="0">
                <a:solidFill>
                  <a:srgbClr val="FF0000"/>
                </a:solidFill>
                <a:latin typeface="Calibri" pitchFamily="34" charset="0"/>
              </a:rPr>
              <a:t>Relationships</a:t>
            </a:r>
            <a:r>
              <a:rPr lang="en-GB" altLang="it-IT" dirty="0" smtClean="0">
                <a:solidFill>
                  <a:srgbClr val="000000"/>
                </a:solidFill>
                <a:latin typeface="Calibri" pitchFamily="34" charset="0"/>
              </a:rPr>
              <a:t> between different archives (indices relationship)</a:t>
            </a:r>
          </a:p>
          <a:p>
            <a:pPr marL="180975" indent="-180975" defTabSz="914400" hangingPunct="1">
              <a:lnSpc>
                <a:spcPct val="102000"/>
              </a:lnSpc>
              <a:spcAft>
                <a:spcPts val="2000"/>
              </a:spcAft>
              <a:buFontTx/>
              <a:buNone/>
            </a:pPr>
            <a:r>
              <a:rPr lang="en-GB" altLang="it-IT" b="1" dirty="0" smtClean="0">
                <a:solidFill>
                  <a:srgbClr val="FF0000"/>
                </a:solidFill>
                <a:latin typeface="Calibri" pitchFamily="34" charset="0"/>
              </a:rPr>
              <a:t>Coherence between data </a:t>
            </a:r>
            <a:r>
              <a:rPr lang="en-GB" altLang="it-IT" dirty="0">
                <a:solidFill>
                  <a:srgbClr val="000000"/>
                </a:solidFill>
                <a:latin typeface="Calibri" pitchFamily="34" charset="0"/>
              </a:rPr>
              <a:t>recorded in </a:t>
            </a:r>
            <a:r>
              <a:rPr lang="en-GB" altLang="it-IT" dirty="0" smtClean="0">
                <a:solidFill>
                  <a:srgbClr val="000000"/>
                </a:solidFill>
                <a:latin typeface="Calibri" pitchFamily="34" charset="0"/>
              </a:rPr>
              <a:t>each archive (attributes coherence)</a:t>
            </a:r>
          </a:p>
          <a:p>
            <a:pPr marL="180975" indent="-180975" defTabSz="914400" hangingPunct="1">
              <a:lnSpc>
                <a:spcPct val="102000"/>
              </a:lnSpc>
              <a:spcAft>
                <a:spcPts val="2000"/>
              </a:spcAft>
              <a:buFontTx/>
              <a:buNone/>
            </a:pPr>
            <a:r>
              <a:rPr lang="en-GB" altLang="it-IT" b="1" dirty="0" smtClean="0">
                <a:solidFill>
                  <a:srgbClr val="FF0000"/>
                </a:solidFill>
                <a:latin typeface="Calibri" pitchFamily="34" charset="0"/>
              </a:rPr>
              <a:t>Consistency</a:t>
            </a:r>
            <a:r>
              <a:rPr lang="en-GB" altLang="it-IT" dirty="0" smtClean="0">
                <a:solidFill>
                  <a:srgbClr val="000000"/>
                </a:solidFill>
                <a:latin typeface="Calibri" pitchFamily="34" charset="0"/>
              </a:rPr>
              <a:t> of stored information with the existing </a:t>
            </a:r>
            <a:r>
              <a:rPr lang="en-GB" altLang="it-IT" b="1" dirty="0">
                <a:solidFill>
                  <a:srgbClr val="FF0000"/>
                </a:solidFill>
                <a:latin typeface="Calibri" pitchFamily="34" charset="0"/>
              </a:rPr>
              <a:t>situation on the territory</a:t>
            </a:r>
          </a:p>
        </p:txBody>
      </p:sp>
      <p:sp>
        <p:nvSpPr>
          <p:cNvPr id="5125" name="Text Box 5"/>
          <p:cNvSpPr txBox="1">
            <a:spLocks noChangeArrowheads="1"/>
          </p:cNvSpPr>
          <p:nvPr/>
        </p:nvSpPr>
        <p:spPr bwMode="auto">
          <a:xfrm>
            <a:off x="900113" y="3716338"/>
            <a:ext cx="7632700" cy="2671693"/>
          </a:xfrm>
          <a:prstGeom prst="rect">
            <a:avLst/>
          </a:prstGeom>
          <a:noFill/>
          <a:ln w="9525">
            <a:noFill/>
            <a:miter lim="800000"/>
            <a:headEnd/>
            <a:tailEnd/>
          </a:ln>
          <a:effectLst/>
        </p:spPr>
        <p:txBody>
          <a:bodyPr>
            <a:spAutoFit/>
          </a:bodyPr>
          <a:lstStyle/>
          <a:p>
            <a:pPr defTabSz="914400" hangingPunct="1">
              <a:lnSpc>
                <a:spcPct val="102000"/>
              </a:lnSpc>
              <a:spcAft>
                <a:spcPts val="400"/>
              </a:spcAft>
              <a:buFontTx/>
              <a:buNone/>
            </a:pPr>
            <a:r>
              <a:rPr lang="en-GB" altLang="it-IT" dirty="0" smtClean="0">
                <a:solidFill>
                  <a:srgbClr val="000000"/>
                </a:solidFill>
                <a:latin typeface="Calibri" pitchFamily="34" charset="0"/>
              </a:rPr>
              <a:t>A </a:t>
            </a:r>
            <a:r>
              <a:rPr lang="en-GB" altLang="it-IT" b="1" dirty="0" smtClean="0">
                <a:solidFill>
                  <a:srgbClr val="000000"/>
                </a:solidFill>
                <a:latin typeface="Calibri" pitchFamily="34" charset="0"/>
              </a:rPr>
              <a:t>better data quality </a:t>
            </a:r>
            <a:r>
              <a:rPr lang="en-GB" altLang="it-IT" dirty="0" smtClean="0">
                <a:solidFill>
                  <a:srgbClr val="000000"/>
                </a:solidFill>
                <a:latin typeface="Calibri" pitchFamily="34" charset="0"/>
              </a:rPr>
              <a:t>will make it possible to provide new integrated</a:t>
            </a:r>
            <a:r>
              <a:rPr lang="en-GB" altLang="it-IT" b="1" dirty="0" smtClean="0">
                <a:solidFill>
                  <a:schemeClr val="accent2"/>
                </a:solidFill>
                <a:latin typeface="Calibri" pitchFamily="34" charset="0"/>
              </a:rPr>
              <a:t> </a:t>
            </a:r>
            <a:r>
              <a:rPr lang="en-GB" altLang="it-IT" b="1" dirty="0" smtClean="0">
                <a:solidFill>
                  <a:srgbClr val="FF3300"/>
                </a:solidFill>
                <a:latin typeface="Calibri" pitchFamily="34" charset="0"/>
              </a:rPr>
              <a:t>search and view</a:t>
            </a:r>
            <a:r>
              <a:rPr lang="en-GB" altLang="it-IT" b="1" dirty="0" smtClean="0">
                <a:solidFill>
                  <a:schemeClr val="accent2"/>
                </a:solidFill>
                <a:latin typeface="Calibri" pitchFamily="34" charset="0"/>
              </a:rPr>
              <a:t> </a:t>
            </a:r>
            <a:r>
              <a:rPr lang="en-GB" altLang="it-IT" b="1" dirty="0" smtClean="0">
                <a:solidFill>
                  <a:srgbClr val="FF3300"/>
                </a:solidFill>
                <a:latin typeface="Calibri" pitchFamily="34" charset="0"/>
              </a:rPr>
              <a:t>services </a:t>
            </a:r>
            <a:r>
              <a:rPr lang="en-GB" altLang="it-IT" dirty="0" smtClean="0">
                <a:latin typeface="Calibri" pitchFamily="34" charset="0"/>
              </a:rPr>
              <a:t>and their </a:t>
            </a:r>
            <a:r>
              <a:rPr lang="en-GB" altLang="it-IT" b="1" dirty="0" smtClean="0">
                <a:solidFill>
                  <a:srgbClr val="FF3300"/>
                </a:solidFill>
                <a:latin typeface="Calibri" pitchFamily="34" charset="0"/>
              </a:rPr>
              <a:t>spatial representation</a:t>
            </a:r>
          </a:p>
          <a:p>
            <a:pPr defTabSz="914400" hangingPunct="1">
              <a:lnSpc>
                <a:spcPct val="102000"/>
              </a:lnSpc>
              <a:spcAft>
                <a:spcPts val="400"/>
              </a:spcAft>
              <a:buFontTx/>
              <a:buNone/>
            </a:pPr>
            <a:endParaRPr lang="en-GB" altLang="it-IT" sz="400" dirty="0" smtClean="0">
              <a:solidFill>
                <a:srgbClr val="000000"/>
              </a:solidFill>
              <a:latin typeface="Calibri" pitchFamily="34" charset="0"/>
            </a:endParaRPr>
          </a:p>
          <a:p>
            <a:pPr defTabSz="914400" hangingPunct="1">
              <a:lnSpc>
                <a:spcPct val="102000"/>
              </a:lnSpc>
              <a:spcAft>
                <a:spcPts val="400"/>
              </a:spcAft>
              <a:buFontTx/>
              <a:buNone/>
            </a:pPr>
            <a:r>
              <a:rPr lang="en-GB" altLang="it-IT" dirty="0" smtClean="0">
                <a:solidFill>
                  <a:srgbClr val="000000"/>
                </a:solidFill>
                <a:latin typeface="Calibri" pitchFamily="34" charset="0"/>
              </a:rPr>
              <a:t>This spatial representation (in the SIT) will in turn make possible:</a:t>
            </a:r>
          </a:p>
          <a:p>
            <a:pPr lvl="2" defTabSz="914400" hangingPunct="1">
              <a:lnSpc>
                <a:spcPct val="102000"/>
              </a:lnSpc>
              <a:spcAft>
                <a:spcPts val="400"/>
              </a:spcAft>
              <a:buFontTx/>
              <a:buChar char="-"/>
            </a:pPr>
            <a:r>
              <a:rPr lang="en-GB" altLang="it-IT" b="1" dirty="0" smtClean="0">
                <a:solidFill>
                  <a:srgbClr val="FF0000"/>
                </a:solidFill>
                <a:latin typeface="Calibri" pitchFamily="34" charset="0"/>
              </a:rPr>
              <a:t>Geographic surfing </a:t>
            </a:r>
            <a:r>
              <a:rPr lang="en-GB" altLang="it-IT" dirty="0" smtClean="0">
                <a:solidFill>
                  <a:srgbClr val="000000"/>
                </a:solidFill>
                <a:latin typeface="Calibri" pitchFamily="34" charset="0"/>
              </a:rPr>
              <a:t>through stored data</a:t>
            </a:r>
          </a:p>
          <a:p>
            <a:pPr lvl="2" defTabSz="914400" hangingPunct="1">
              <a:lnSpc>
                <a:spcPct val="102000"/>
              </a:lnSpc>
              <a:spcAft>
                <a:spcPts val="400"/>
              </a:spcAft>
              <a:buFontTx/>
              <a:buChar char="-"/>
            </a:pPr>
            <a:r>
              <a:rPr lang="en-GB" altLang="it-IT" dirty="0" smtClean="0">
                <a:solidFill>
                  <a:srgbClr val="000000"/>
                </a:solidFill>
                <a:latin typeface="Calibri" pitchFamily="34" charset="0"/>
              </a:rPr>
              <a:t>A deeper </a:t>
            </a:r>
            <a:r>
              <a:rPr lang="en-GB" altLang="it-IT" b="1" dirty="0" smtClean="0">
                <a:solidFill>
                  <a:srgbClr val="FF0000"/>
                </a:solidFill>
                <a:latin typeface="Calibri" pitchFamily="34" charset="0"/>
              </a:rPr>
              <a:t>territorial analysis </a:t>
            </a:r>
            <a:r>
              <a:rPr lang="en-GB" altLang="it-IT" dirty="0" smtClean="0">
                <a:solidFill>
                  <a:srgbClr val="000000"/>
                </a:solidFill>
                <a:latin typeface="Calibri" pitchFamily="34" charset="0"/>
              </a:rPr>
              <a:t>of the real estate properties (fiscal policies, statistical surveys, assessment reviews)</a:t>
            </a:r>
          </a:p>
          <a:p>
            <a:pPr lvl="2" defTabSz="914400" hangingPunct="1">
              <a:lnSpc>
                <a:spcPct val="102000"/>
              </a:lnSpc>
              <a:spcAft>
                <a:spcPts val="400"/>
              </a:spcAft>
              <a:buFontTx/>
              <a:buChar char="-"/>
            </a:pPr>
            <a:r>
              <a:rPr lang="en-GB" altLang="it-IT" dirty="0" smtClean="0">
                <a:solidFill>
                  <a:srgbClr val="000000"/>
                </a:solidFill>
                <a:latin typeface="Calibri" pitchFamily="34" charset="0"/>
              </a:rPr>
              <a:t>A better </a:t>
            </a:r>
            <a:r>
              <a:rPr lang="en-GB" altLang="it-IT" b="1" dirty="0" smtClean="0">
                <a:solidFill>
                  <a:srgbClr val="FF0000"/>
                </a:solidFill>
                <a:latin typeface="Calibri" pitchFamily="34" charset="0"/>
              </a:rPr>
              <a:t>control</a:t>
            </a:r>
            <a:r>
              <a:rPr lang="en-GB" altLang="it-IT" dirty="0" smtClean="0">
                <a:solidFill>
                  <a:srgbClr val="000000"/>
                </a:solidFill>
                <a:latin typeface="Calibri" pitchFamily="34" charset="0"/>
              </a:rPr>
              <a:t> </a:t>
            </a:r>
            <a:r>
              <a:rPr lang="en-GB" altLang="it-IT" b="1" dirty="0" smtClean="0">
                <a:solidFill>
                  <a:srgbClr val="FF0000"/>
                </a:solidFill>
                <a:latin typeface="Calibri" pitchFamily="34" charset="0"/>
              </a:rPr>
              <a:t>of the territory </a:t>
            </a:r>
            <a:r>
              <a:rPr lang="en-GB" altLang="it-IT" dirty="0" smtClean="0">
                <a:solidFill>
                  <a:srgbClr val="000000"/>
                </a:solidFill>
                <a:latin typeface="Calibri" pitchFamily="34" charset="0"/>
              </a:rPr>
              <a:t>(real estate properties verifications)</a:t>
            </a:r>
            <a:endParaRPr lang="en-GB" altLang="it-IT" dirty="0">
              <a:solidFill>
                <a:srgbClr val="000000"/>
              </a:solidFill>
              <a:latin typeface="Calibri" pitchFamily="34" charset="0"/>
            </a:endParaRPr>
          </a:p>
        </p:txBody>
      </p:sp>
      <p:sp>
        <p:nvSpPr>
          <p:cNvPr id="5126" name="Line 5"/>
          <p:cNvSpPr>
            <a:spLocks noChangeShapeType="1"/>
          </p:cNvSpPr>
          <p:nvPr/>
        </p:nvSpPr>
        <p:spPr bwMode="auto">
          <a:xfrm>
            <a:off x="3995738" y="3644900"/>
            <a:ext cx="1223962" cy="0"/>
          </a:xfrm>
          <a:prstGeom prst="line">
            <a:avLst/>
          </a:prstGeom>
          <a:noFill/>
          <a:ln w="12700">
            <a:solidFill>
              <a:schemeClr val="tx1"/>
            </a:solidFill>
            <a:round/>
            <a:headEnd/>
            <a:tailEnd/>
          </a:ln>
          <a:effectLst/>
        </p:spPr>
        <p:txBody>
          <a:bodyPr/>
          <a:lstStyle/>
          <a:p>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354" name="Group 66"/>
          <p:cNvGrpSpPr>
            <a:grpSpLocks/>
          </p:cNvGrpSpPr>
          <p:nvPr/>
        </p:nvGrpSpPr>
        <p:grpSpPr bwMode="auto">
          <a:xfrm>
            <a:off x="323850" y="3716338"/>
            <a:ext cx="7340600" cy="2446337"/>
            <a:chOff x="204" y="2341"/>
            <a:chExt cx="4624" cy="1541"/>
          </a:xfrm>
        </p:grpSpPr>
        <p:sp>
          <p:nvSpPr>
            <p:cNvPr id="6210" name="Text Box 12"/>
            <p:cNvSpPr txBox="1">
              <a:spLocks noChangeArrowheads="1"/>
            </p:cNvSpPr>
            <p:nvPr/>
          </p:nvSpPr>
          <p:spPr bwMode="auto">
            <a:xfrm>
              <a:off x="204" y="2341"/>
              <a:ext cx="600" cy="529"/>
            </a:xfrm>
            <a:prstGeom prst="rect">
              <a:avLst/>
            </a:prstGeom>
            <a:noFill/>
            <a:ln w="9525">
              <a:noFill/>
              <a:miter lim="800000"/>
              <a:headEnd/>
              <a:tailEnd/>
            </a:ln>
            <a:effectLst/>
          </p:spPr>
          <p:txBody>
            <a:bodyPr wrap="none">
              <a:spAutoFit/>
            </a:bodyPr>
            <a:lstStyle/>
            <a:p>
              <a:pPr defTabSz="914400" hangingPunct="1">
                <a:lnSpc>
                  <a:spcPct val="102000"/>
                </a:lnSpc>
              </a:pPr>
              <a:r>
                <a:rPr lang="it-IT" altLang="it-IT" sz="1600" b="1">
                  <a:solidFill>
                    <a:srgbClr val="000000"/>
                  </a:solidFill>
                  <a:latin typeface="Calibri" pitchFamily="34" charset="0"/>
                </a:rPr>
                <a:t>Buildings</a:t>
              </a:r>
            </a:p>
            <a:p>
              <a:pPr defTabSz="914400" hangingPunct="1">
                <a:lnSpc>
                  <a:spcPct val="102000"/>
                </a:lnSpc>
              </a:pPr>
              <a:r>
                <a:rPr lang="it-IT" altLang="it-IT" sz="1600" b="1">
                  <a:solidFill>
                    <a:srgbClr val="000000"/>
                  </a:solidFill>
                  <a:latin typeface="Calibri" pitchFamily="34" charset="0"/>
                </a:rPr>
                <a:t>Cadastre</a:t>
              </a:r>
            </a:p>
            <a:p>
              <a:pPr defTabSz="914400" hangingPunct="1">
                <a:lnSpc>
                  <a:spcPct val="102000"/>
                </a:lnSpc>
              </a:pPr>
              <a:r>
                <a:rPr lang="it-IT" altLang="it-IT" sz="1600" b="1">
                  <a:solidFill>
                    <a:srgbClr val="000000"/>
                  </a:solidFill>
                  <a:latin typeface="Calibri" pitchFamily="34" charset="0"/>
                </a:rPr>
                <a:t>(BC)</a:t>
              </a:r>
            </a:p>
          </p:txBody>
        </p:sp>
        <p:pic>
          <p:nvPicPr>
            <p:cNvPr id="6211" name="Picture 64"/>
            <p:cNvPicPr>
              <a:picLocks noChangeAspect="1" noChangeArrowheads="1"/>
            </p:cNvPicPr>
            <p:nvPr/>
          </p:nvPicPr>
          <p:blipFill>
            <a:blip r:embed="rId2" cstate="print">
              <a:lum bright="8000" contrast="-24000"/>
            </a:blip>
            <a:srcRect/>
            <a:stretch>
              <a:fillRect/>
            </a:stretch>
          </p:blipFill>
          <p:spPr bwMode="auto">
            <a:xfrm>
              <a:off x="3107" y="2478"/>
              <a:ext cx="1721" cy="1149"/>
            </a:xfrm>
            <a:prstGeom prst="rect">
              <a:avLst/>
            </a:prstGeom>
            <a:noFill/>
            <a:ln w="9525">
              <a:solidFill>
                <a:schemeClr val="tx1"/>
              </a:solidFill>
              <a:miter lim="800000"/>
              <a:headEnd/>
              <a:tailEnd/>
            </a:ln>
          </p:spPr>
        </p:pic>
        <p:pic>
          <p:nvPicPr>
            <p:cNvPr id="6212" name="Picture 27"/>
            <p:cNvPicPr>
              <a:picLocks noChangeAspect="1" noChangeArrowheads="1"/>
            </p:cNvPicPr>
            <p:nvPr/>
          </p:nvPicPr>
          <p:blipFill>
            <a:blip r:embed="rId3" cstate="print"/>
            <a:srcRect/>
            <a:stretch>
              <a:fillRect/>
            </a:stretch>
          </p:blipFill>
          <p:spPr bwMode="auto">
            <a:xfrm>
              <a:off x="930" y="2341"/>
              <a:ext cx="1074" cy="1541"/>
            </a:xfrm>
            <a:prstGeom prst="rect">
              <a:avLst/>
            </a:prstGeom>
            <a:noFill/>
            <a:ln w="9525">
              <a:solidFill>
                <a:schemeClr val="tx1"/>
              </a:solidFill>
              <a:miter lim="800000"/>
              <a:headEnd/>
              <a:tailEnd/>
            </a:ln>
          </p:spPr>
        </p:pic>
      </p:grpSp>
      <p:grpSp>
        <p:nvGrpSpPr>
          <p:cNvPr id="12346" name="Group 58"/>
          <p:cNvGrpSpPr>
            <a:grpSpLocks/>
          </p:cNvGrpSpPr>
          <p:nvPr/>
        </p:nvGrpSpPr>
        <p:grpSpPr bwMode="auto">
          <a:xfrm>
            <a:off x="323850" y="908050"/>
            <a:ext cx="7340600" cy="2163763"/>
            <a:chOff x="204" y="572"/>
            <a:chExt cx="4624" cy="1363"/>
          </a:xfrm>
        </p:grpSpPr>
        <p:grpSp>
          <p:nvGrpSpPr>
            <p:cNvPr id="6204" name="Group 57"/>
            <p:cNvGrpSpPr>
              <a:grpSpLocks/>
            </p:cNvGrpSpPr>
            <p:nvPr/>
          </p:nvGrpSpPr>
          <p:grpSpPr bwMode="auto">
            <a:xfrm>
              <a:off x="884" y="754"/>
              <a:ext cx="3944" cy="1181"/>
              <a:chOff x="884" y="754"/>
              <a:chExt cx="3944" cy="1181"/>
            </a:xfrm>
          </p:grpSpPr>
          <p:grpSp>
            <p:nvGrpSpPr>
              <p:cNvPr id="6206" name="Group 54"/>
              <p:cNvGrpSpPr>
                <a:grpSpLocks/>
              </p:cNvGrpSpPr>
              <p:nvPr/>
            </p:nvGrpSpPr>
            <p:grpSpPr bwMode="auto">
              <a:xfrm>
                <a:off x="884" y="754"/>
                <a:ext cx="3944" cy="1181"/>
                <a:chOff x="884" y="754"/>
                <a:chExt cx="3944" cy="1181"/>
              </a:xfrm>
            </p:grpSpPr>
            <p:pic>
              <p:nvPicPr>
                <p:cNvPr id="6208" name="Picture 52"/>
                <p:cNvPicPr>
                  <a:picLocks noChangeAspect="1" noChangeArrowheads="1"/>
                </p:cNvPicPr>
                <p:nvPr/>
              </p:nvPicPr>
              <p:blipFill>
                <a:blip r:embed="rId2" cstate="print"/>
                <a:srcRect/>
                <a:stretch>
                  <a:fillRect/>
                </a:stretch>
              </p:blipFill>
              <p:spPr bwMode="auto">
                <a:xfrm>
                  <a:off x="3107" y="756"/>
                  <a:ext cx="1721" cy="1148"/>
                </a:xfrm>
                <a:prstGeom prst="rect">
                  <a:avLst/>
                </a:prstGeom>
                <a:noFill/>
                <a:ln w="9525">
                  <a:solidFill>
                    <a:schemeClr val="tx1"/>
                  </a:solidFill>
                  <a:miter lim="800000"/>
                  <a:headEnd/>
                  <a:tailEnd/>
                </a:ln>
              </p:spPr>
            </p:pic>
            <p:pic>
              <p:nvPicPr>
                <p:cNvPr id="6209" name="Picture 21" descr="copione_visura"/>
                <p:cNvPicPr>
                  <a:picLocks noChangeAspect="1" noChangeArrowheads="1"/>
                </p:cNvPicPr>
                <p:nvPr/>
              </p:nvPicPr>
              <p:blipFill>
                <a:blip r:embed="rId4" cstate="print"/>
                <a:srcRect/>
                <a:stretch>
                  <a:fillRect/>
                </a:stretch>
              </p:blipFill>
              <p:spPr bwMode="auto">
                <a:xfrm>
                  <a:off x="884" y="754"/>
                  <a:ext cx="1860" cy="1181"/>
                </a:xfrm>
                <a:prstGeom prst="rect">
                  <a:avLst/>
                </a:prstGeom>
                <a:noFill/>
                <a:ln w="9525">
                  <a:solidFill>
                    <a:schemeClr val="tx1"/>
                  </a:solidFill>
                  <a:miter lim="800000"/>
                  <a:headEnd/>
                  <a:tailEnd/>
                </a:ln>
              </p:spPr>
            </p:pic>
          </p:grpSp>
          <p:pic>
            <p:nvPicPr>
              <p:cNvPr id="6207" name="Picture 21" descr="copione_visura"/>
              <p:cNvPicPr>
                <a:picLocks noChangeAspect="1" noChangeArrowheads="1"/>
              </p:cNvPicPr>
              <p:nvPr/>
            </p:nvPicPr>
            <p:blipFill>
              <a:blip r:embed="rId4" cstate="print">
                <a:lum contrast="-14000"/>
              </a:blip>
              <a:srcRect/>
              <a:stretch>
                <a:fillRect/>
              </a:stretch>
            </p:blipFill>
            <p:spPr bwMode="auto">
              <a:xfrm>
                <a:off x="884" y="754"/>
                <a:ext cx="1860" cy="1181"/>
              </a:xfrm>
              <a:prstGeom prst="rect">
                <a:avLst/>
              </a:prstGeom>
              <a:noFill/>
              <a:ln w="9525">
                <a:solidFill>
                  <a:schemeClr val="tx1"/>
                </a:solidFill>
                <a:miter lim="800000"/>
                <a:headEnd/>
                <a:tailEnd/>
              </a:ln>
            </p:spPr>
          </p:pic>
        </p:grpSp>
        <p:sp>
          <p:nvSpPr>
            <p:cNvPr id="6205" name="Text Box 11"/>
            <p:cNvSpPr txBox="1">
              <a:spLocks noChangeArrowheads="1"/>
            </p:cNvSpPr>
            <p:nvPr/>
          </p:nvSpPr>
          <p:spPr bwMode="auto">
            <a:xfrm>
              <a:off x="204" y="572"/>
              <a:ext cx="584" cy="529"/>
            </a:xfrm>
            <a:prstGeom prst="rect">
              <a:avLst/>
            </a:prstGeom>
            <a:noFill/>
            <a:ln w="9525">
              <a:noFill/>
              <a:miter lim="800000"/>
              <a:headEnd/>
              <a:tailEnd/>
            </a:ln>
            <a:effectLst/>
          </p:spPr>
          <p:txBody>
            <a:bodyPr wrap="none">
              <a:spAutoFit/>
            </a:bodyPr>
            <a:lstStyle/>
            <a:p>
              <a:pPr defTabSz="914400" hangingPunct="1">
                <a:lnSpc>
                  <a:spcPct val="102000"/>
                </a:lnSpc>
              </a:pPr>
              <a:r>
                <a:rPr lang="it-IT" altLang="it-IT" sz="1600" b="1">
                  <a:solidFill>
                    <a:srgbClr val="000000"/>
                  </a:solidFill>
                  <a:latin typeface="Calibri" pitchFamily="34" charset="0"/>
                </a:rPr>
                <a:t>Land</a:t>
              </a:r>
            </a:p>
            <a:p>
              <a:pPr defTabSz="914400" hangingPunct="1">
                <a:lnSpc>
                  <a:spcPct val="102000"/>
                </a:lnSpc>
              </a:pPr>
              <a:r>
                <a:rPr lang="it-IT" altLang="it-IT" sz="1600" b="1">
                  <a:solidFill>
                    <a:srgbClr val="000000"/>
                  </a:solidFill>
                  <a:latin typeface="Calibri" pitchFamily="34" charset="0"/>
                </a:rPr>
                <a:t>Cadastre</a:t>
              </a:r>
            </a:p>
            <a:p>
              <a:pPr defTabSz="914400" hangingPunct="1">
                <a:lnSpc>
                  <a:spcPct val="102000"/>
                </a:lnSpc>
              </a:pPr>
              <a:r>
                <a:rPr lang="it-IT" altLang="it-IT" sz="1600" b="1">
                  <a:solidFill>
                    <a:srgbClr val="000000"/>
                  </a:solidFill>
                  <a:latin typeface="Calibri" pitchFamily="34" charset="0"/>
                </a:rPr>
                <a:t>(LC)</a:t>
              </a:r>
            </a:p>
          </p:txBody>
        </p:sp>
      </p:grpSp>
      <p:sp>
        <p:nvSpPr>
          <p:cNvPr id="6149" name="Text Box 2"/>
          <p:cNvSpPr txBox="1">
            <a:spLocks noChangeArrowheads="1"/>
          </p:cNvSpPr>
          <p:nvPr/>
        </p:nvSpPr>
        <p:spPr bwMode="auto">
          <a:xfrm>
            <a:off x="395288" y="188913"/>
            <a:ext cx="8248678" cy="469039"/>
          </a:xfrm>
          <a:prstGeom prst="rect">
            <a:avLst/>
          </a:prstGeom>
          <a:noFill/>
          <a:ln w="9525">
            <a:noFill/>
            <a:miter lim="800000"/>
            <a:headEnd/>
            <a:tailEnd/>
          </a:ln>
          <a:effectLst/>
        </p:spPr>
        <p:txBody>
          <a:bodyPr wrap="square">
            <a:spAutoFit/>
          </a:bodyPr>
          <a:lstStyle/>
          <a:p>
            <a:pPr defTabSz="914400" hangingPunct="1">
              <a:lnSpc>
                <a:spcPct val="102000"/>
              </a:lnSpc>
              <a:spcAft>
                <a:spcPts val="1425"/>
              </a:spcAft>
            </a:pPr>
            <a:r>
              <a:rPr lang="en-US" altLang="it-IT" sz="2400" b="1" dirty="0">
                <a:solidFill>
                  <a:srgbClr val="000000"/>
                </a:solidFill>
                <a:latin typeface="Times New Roman" pitchFamily="18" charset="0"/>
              </a:rPr>
              <a:t>The development route </a:t>
            </a:r>
            <a:r>
              <a:rPr lang="en-US" altLang="it-IT" sz="2400" b="1" dirty="0" smtClean="0">
                <a:solidFill>
                  <a:srgbClr val="000000"/>
                </a:solidFill>
                <a:latin typeface="Times New Roman" pitchFamily="18" charset="0"/>
              </a:rPr>
              <a:t>of </a:t>
            </a:r>
            <a:r>
              <a:rPr lang="en-US" altLang="it-IT" sz="2400" b="1" dirty="0">
                <a:solidFill>
                  <a:srgbClr val="000000"/>
                </a:solidFill>
                <a:latin typeface="Times New Roman" pitchFamily="18" charset="0"/>
              </a:rPr>
              <a:t>the </a:t>
            </a:r>
            <a:r>
              <a:rPr lang="en-US" altLang="it-IT" sz="2400" b="1" dirty="0" smtClean="0">
                <a:solidFill>
                  <a:srgbClr val="000000"/>
                </a:solidFill>
                <a:latin typeface="Times New Roman" pitchFamily="18" charset="0"/>
              </a:rPr>
              <a:t>Agency’s cadastral databases</a:t>
            </a:r>
            <a:endParaRPr lang="en-US" altLang="it-IT" sz="2400" b="1" dirty="0">
              <a:solidFill>
                <a:srgbClr val="000000"/>
              </a:solidFill>
              <a:latin typeface="Times New Roman" pitchFamily="18" charset="0"/>
            </a:endParaRPr>
          </a:p>
        </p:txBody>
      </p:sp>
      <p:grpSp>
        <p:nvGrpSpPr>
          <p:cNvPr id="36897" name="Group 33"/>
          <p:cNvGrpSpPr>
            <a:grpSpLocks/>
          </p:cNvGrpSpPr>
          <p:nvPr/>
        </p:nvGrpSpPr>
        <p:grpSpPr bwMode="auto">
          <a:xfrm>
            <a:off x="1187450" y="908050"/>
            <a:ext cx="1319213" cy="1296988"/>
            <a:chOff x="1002" y="709"/>
            <a:chExt cx="831" cy="817"/>
          </a:xfrm>
        </p:grpSpPr>
        <p:pic>
          <p:nvPicPr>
            <p:cNvPr id="6202" name="Picture 8" descr="database"/>
            <p:cNvPicPr>
              <a:picLocks noChangeAspect="1" noChangeArrowheads="1"/>
            </p:cNvPicPr>
            <p:nvPr/>
          </p:nvPicPr>
          <p:blipFill>
            <a:blip r:embed="rId5" cstate="print"/>
            <a:srcRect/>
            <a:stretch>
              <a:fillRect/>
            </a:stretch>
          </p:blipFill>
          <p:spPr bwMode="auto">
            <a:xfrm>
              <a:off x="1002" y="709"/>
              <a:ext cx="816" cy="817"/>
            </a:xfrm>
            <a:prstGeom prst="rect">
              <a:avLst/>
            </a:prstGeom>
            <a:noFill/>
            <a:ln w="9525">
              <a:noFill/>
              <a:miter lim="800000"/>
              <a:headEnd/>
              <a:tailEnd/>
            </a:ln>
          </p:spPr>
        </p:pic>
        <p:sp>
          <p:nvSpPr>
            <p:cNvPr id="6203" name="Text Box 13"/>
            <p:cNvSpPr txBox="1">
              <a:spLocks noChangeArrowheads="1"/>
            </p:cNvSpPr>
            <p:nvPr/>
          </p:nvSpPr>
          <p:spPr bwMode="auto">
            <a:xfrm>
              <a:off x="1024" y="952"/>
              <a:ext cx="809" cy="34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400" b="1">
                <a:solidFill>
                  <a:srgbClr val="000000"/>
                </a:solidFill>
                <a:latin typeface="Calibri" pitchFamily="34" charset="0"/>
              </a:endParaRPr>
            </a:p>
            <a:p>
              <a:pPr algn="ctr" defTabSz="914400" hangingPunct="1">
                <a:lnSpc>
                  <a:spcPct val="102000"/>
                </a:lnSpc>
                <a:spcAft>
                  <a:spcPts val="400"/>
                </a:spcAft>
              </a:pPr>
              <a:r>
                <a:rPr lang="it-IT" altLang="it-IT" sz="1200" b="1">
                  <a:solidFill>
                    <a:srgbClr val="000000"/>
                  </a:solidFill>
                  <a:latin typeface="Calibri" pitchFamily="34" charset="0"/>
                </a:rPr>
                <a:t>Cartographic DB  </a:t>
              </a:r>
              <a:endParaRPr lang="it-IT" altLang="it-IT" sz="1200">
                <a:solidFill>
                  <a:srgbClr val="000000"/>
                </a:solidFill>
                <a:latin typeface="Calibri" pitchFamily="34" charset="0"/>
              </a:endParaRPr>
            </a:p>
          </p:txBody>
        </p:sp>
      </p:grpSp>
      <p:grpSp>
        <p:nvGrpSpPr>
          <p:cNvPr id="36898" name="Group 34"/>
          <p:cNvGrpSpPr>
            <a:grpSpLocks/>
          </p:cNvGrpSpPr>
          <p:nvPr/>
        </p:nvGrpSpPr>
        <p:grpSpPr bwMode="auto">
          <a:xfrm>
            <a:off x="4573588" y="908050"/>
            <a:ext cx="1295400" cy="1296988"/>
            <a:chOff x="3198" y="709"/>
            <a:chExt cx="816" cy="817"/>
          </a:xfrm>
        </p:grpSpPr>
        <p:pic>
          <p:nvPicPr>
            <p:cNvPr id="6200" name="Picture 7" descr="database"/>
            <p:cNvPicPr>
              <a:picLocks noChangeAspect="1" noChangeArrowheads="1"/>
            </p:cNvPicPr>
            <p:nvPr/>
          </p:nvPicPr>
          <p:blipFill>
            <a:blip r:embed="rId5" cstate="print"/>
            <a:srcRect/>
            <a:stretch>
              <a:fillRect/>
            </a:stretch>
          </p:blipFill>
          <p:spPr bwMode="auto">
            <a:xfrm>
              <a:off x="3198" y="709"/>
              <a:ext cx="816" cy="817"/>
            </a:xfrm>
            <a:prstGeom prst="rect">
              <a:avLst/>
            </a:prstGeom>
            <a:noFill/>
            <a:ln w="9525">
              <a:noFill/>
              <a:miter lim="800000"/>
              <a:headEnd/>
              <a:tailEnd/>
            </a:ln>
          </p:spPr>
        </p:pic>
        <p:sp>
          <p:nvSpPr>
            <p:cNvPr id="6201" name="Text Box 14"/>
            <p:cNvSpPr txBox="1">
              <a:spLocks noChangeArrowheads="1"/>
            </p:cNvSpPr>
            <p:nvPr/>
          </p:nvSpPr>
          <p:spPr bwMode="auto">
            <a:xfrm>
              <a:off x="3254" y="952"/>
              <a:ext cx="744" cy="34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400" b="1">
                <a:solidFill>
                  <a:srgbClr val="000000"/>
                </a:solidFill>
                <a:latin typeface="Calibri" pitchFamily="34" charset="0"/>
              </a:endParaRPr>
            </a:p>
            <a:p>
              <a:pPr algn="ctr" defTabSz="914400" hangingPunct="1">
                <a:lnSpc>
                  <a:spcPct val="102000"/>
                </a:lnSpc>
                <a:spcAft>
                  <a:spcPts val="400"/>
                </a:spcAft>
              </a:pPr>
              <a:r>
                <a:rPr lang="it-IT" altLang="it-IT" sz="1200" b="1">
                  <a:solidFill>
                    <a:srgbClr val="000000"/>
                  </a:solidFill>
                  <a:latin typeface="Calibri" pitchFamily="34" charset="0"/>
                </a:rPr>
                <a:t>Descriptive DB  </a:t>
              </a:r>
            </a:p>
          </p:txBody>
        </p:sp>
      </p:grpSp>
      <p:grpSp>
        <p:nvGrpSpPr>
          <p:cNvPr id="36894" name="Group 30"/>
          <p:cNvGrpSpPr>
            <a:grpSpLocks/>
          </p:cNvGrpSpPr>
          <p:nvPr/>
        </p:nvGrpSpPr>
        <p:grpSpPr bwMode="auto">
          <a:xfrm>
            <a:off x="3563938" y="2276475"/>
            <a:ext cx="1754187" cy="1081088"/>
            <a:chOff x="2530" y="1570"/>
            <a:chExt cx="1105" cy="681"/>
          </a:xfrm>
        </p:grpSpPr>
        <p:grpSp>
          <p:nvGrpSpPr>
            <p:cNvPr id="6195" name="Group 31"/>
            <p:cNvGrpSpPr>
              <a:grpSpLocks/>
            </p:cNvGrpSpPr>
            <p:nvPr/>
          </p:nvGrpSpPr>
          <p:grpSpPr bwMode="auto">
            <a:xfrm>
              <a:off x="2653" y="1706"/>
              <a:ext cx="862" cy="545"/>
              <a:chOff x="2446" y="2225"/>
              <a:chExt cx="998" cy="595"/>
            </a:xfrm>
          </p:grpSpPr>
          <p:pic>
            <p:nvPicPr>
              <p:cNvPr id="6198" name="Picture 32" descr="Circolare_2_88_resize"/>
              <p:cNvPicPr>
                <a:picLocks noChangeAspect="1" noChangeArrowheads="1"/>
              </p:cNvPicPr>
              <p:nvPr/>
            </p:nvPicPr>
            <p:blipFill>
              <a:blip r:embed="rId6" cstate="print"/>
              <a:srcRect b="36227"/>
              <a:stretch>
                <a:fillRect/>
              </a:stretch>
            </p:blipFill>
            <p:spPr bwMode="auto">
              <a:xfrm>
                <a:off x="2446" y="2225"/>
                <a:ext cx="998" cy="595"/>
              </a:xfrm>
              <a:prstGeom prst="rect">
                <a:avLst/>
              </a:prstGeom>
              <a:noFill/>
              <a:ln w="9525">
                <a:solidFill>
                  <a:schemeClr val="tx1"/>
                </a:solidFill>
                <a:miter lim="800000"/>
                <a:headEnd/>
                <a:tailEnd/>
              </a:ln>
            </p:spPr>
          </p:pic>
          <p:sp>
            <p:nvSpPr>
              <p:cNvPr id="6199" name="Text Box 33"/>
              <p:cNvSpPr txBox="1">
                <a:spLocks noChangeAspect="1" noChangeArrowheads="1"/>
              </p:cNvSpPr>
              <p:nvPr/>
            </p:nvSpPr>
            <p:spPr bwMode="auto">
              <a:xfrm>
                <a:off x="2779" y="2372"/>
                <a:ext cx="652" cy="213"/>
              </a:xfrm>
              <a:prstGeom prst="rect">
                <a:avLst/>
              </a:prstGeom>
              <a:noFill/>
              <a:ln w="12700">
                <a:noFill/>
                <a:miter lim="800000"/>
                <a:headEnd type="none" w="sm" len="sm"/>
                <a:tailEnd type="none" w="sm" len="sm"/>
              </a:ln>
              <a:effectLst/>
            </p:spPr>
            <p:txBody>
              <a:bodyPr>
                <a:spAutoFit/>
              </a:bodyPr>
              <a:lstStyle/>
              <a:p>
                <a:pPr algn="r" defTabSz="914400" hangingPunct="1">
                  <a:lnSpc>
                    <a:spcPct val="102000"/>
                  </a:lnSpc>
                  <a:spcBef>
                    <a:spcPct val="50000"/>
                  </a:spcBef>
                  <a:spcAft>
                    <a:spcPts val="1425"/>
                  </a:spcAft>
                </a:pPr>
                <a:r>
                  <a:rPr lang="it-IT" altLang="it-IT" sz="1400" b="1">
                    <a:solidFill>
                      <a:schemeClr val="bg1"/>
                    </a:solidFill>
                    <a:latin typeface="HelveticaNeueLT Com 57 Cn"/>
                    <a:ea typeface="ＭＳ Ｐゴシック" pitchFamily="34" charset="-128"/>
                    <a:cs typeface="Arial" pitchFamily="34" charset="0"/>
                  </a:rPr>
                  <a:t>Pregeo</a:t>
                </a:r>
                <a:endParaRPr lang="it-IT" altLang="it-IT" sz="1400" b="1">
                  <a:solidFill>
                    <a:srgbClr val="000000"/>
                  </a:solidFill>
                  <a:latin typeface="HelveticaNeueLT Com 57 Cn"/>
                  <a:ea typeface="ＭＳ Ｐゴシック" pitchFamily="34" charset="-128"/>
                  <a:cs typeface="Arial" pitchFamily="34" charset="0"/>
                </a:endParaRPr>
              </a:p>
            </p:txBody>
          </p:sp>
        </p:grpSp>
        <p:sp>
          <p:nvSpPr>
            <p:cNvPr id="6196" name="AutoShape 49"/>
            <p:cNvSpPr>
              <a:spLocks noChangeArrowheads="1"/>
            </p:cNvSpPr>
            <p:nvPr/>
          </p:nvSpPr>
          <p:spPr bwMode="auto">
            <a:xfrm rot="-8241590">
              <a:off x="2530" y="1570"/>
              <a:ext cx="181" cy="227"/>
            </a:xfrm>
            <a:prstGeom prst="rightArrow">
              <a:avLst>
                <a:gd name="adj1" fmla="val 50000"/>
                <a:gd name="adj2" fmla="val 25000"/>
              </a:avLst>
            </a:prstGeom>
            <a:solidFill>
              <a:srgbClr val="00FF00"/>
            </a:solidFill>
            <a:ln w="9525">
              <a:solidFill>
                <a:schemeClr val="tx1"/>
              </a:solidFill>
              <a:miter lim="800000"/>
              <a:headEnd/>
              <a:tailEnd/>
            </a:ln>
            <a:effectLst/>
          </p:spPr>
          <p:txBody>
            <a:bodyPr rot="10800000" wrap="none" anchor="ctr"/>
            <a:lstStyle/>
            <a:p>
              <a:pPr defTabSz="914400" hangingPunct="1">
                <a:lnSpc>
                  <a:spcPct val="102000"/>
                </a:lnSpc>
                <a:spcAft>
                  <a:spcPts val="1425"/>
                </a:spcAft>
              </a:pPr>
              <a:endParaRPr lang="it-IT" altLang="it-IT">
                <a:solidFill>
                  <a:srgbClr val="000000"/>
                </a:solidFill>
                <a:latin typeface="Calibri" pitchFamily="34" charset="0"/>
              </a:endParaRPr>
            </a:p>
          </p:txBody>
        </p:sp>
        <p:sp>
          <p:nvSpPr>
            <p:cNvPr id="6197" name="AutoShape 51"/>
            <p:cNvSpPr>
              <a:spLocks noChangeArrowheads="1"/>
            </p:cNvSpPr>
            <p:nvPr/>
          </p:nvSpPr>
          <p:spPr bwMode="auto">
            <a:xfrm rot="-2466990">
              <a:off x="3454" y="1570"/>
              <a:ext cx="181" cy="227"/>
            </a:xfrm>
            <a:prstGeom prst="rightArrow">
              <a:avLst>
                <a:gd name="adj1" fmla="val 50000"/>
                <a:gd name="adj2" fmla="val 25000"/>
              </a:avLst>
            </a:prstGeom>
            <a:solidFill>
              <a:srgbClr val="00FF00"/>
            </a:solidFill>
            <a:ln w="9525">
              <a:solidFill>
                <a:schemeClr val="tx1"/>
              </a:solidFill>
              <a:miter lim="800000"/>
              <a:headEnd/>
              <a:tailEnd/>
            </a:ln>
            <a:effectLst/>
          </p:spPr>
          <p:txBody>
            <a:bodyPr wrap="none" anchor="ctr"/>
            <a:lstStyle/>
            <a:p>
              <a:pPr defTabSz="914400" hangingPunct="1">
                <a:lnSpc>
                  <a:spcPct val="102000"/>
                </a:lnSpc>
                <a:spcAft>
                  <a:spcPts val="1425"/>
                </a:spcAft>
              </a:pPr>
              <a:endParaRPr lang="it-IT" altLang="it-IT">
                <a:solidFill>
                  <a:srgbClr val="000000"/>
                </a:solidFill>
                <a:latin typeface="Calibri" pitchFamily="34" charset="0"/>
              </a:endParaRPr>
            </a:p>
          </p:txBody>
        </p:sp>
      </p:grpSp>
      <p:grpSp>
        <p:nvGrpSpPr>
          <p:cNvPr id="36899" name="Group 35"/>
          <p:cNvGrpSpPr>
            <a:grpSpLocks/>
          </p:cNvGrpSpPr>
          <p:nvPr/>
        </p:nvGrpSpPr>
        <p:grpSpPr bwMode="auto">
          <a:xfrm>
            <a:off x="4572000" y="3736975"/>
            <a:ext cx="1295400" cy="1296988"/>
            <a:chOff x="3197" y="2432"/>
            <a:chExt cx="816" cy="817"/>
          </a:xfrm>
        </p:grpSpPr>
        <p:pic>
          <p:nvPicPr>
            <p:cNvPr id="6193" name="Picture 5" descr="database"/>
            <p:cNvPicPr>
              <a:picLocks noChangeAspect="1" noChangeArrowheads="1"/>
            </p:cNvPicPr>
            <p:nvPr/>
          </p:nvPicPr>
          <p:blipFill>
            <a:blip r:embed="rId5" cstate="print"/>
            <a:srcRect/>
            <a:stretch>
              <a:fillRect/>
            </a:stretch>
          </p:blipFill>
          <p:spPr bwMode="auto">
            <a:xfrm>
              <a:off x="3197" y="2432"/>
              <a:ext cx="816" cy="817"/>
            </a:xfrm>
            <a:prstGeom prst="rect">
              <a:avLst/>
            </a:prstGeom>
            <a:noFill/>
            <a:ln w="9525">
              <a:noFill/>
              <a:miter lim="800000"/>
              <a:headEnd/>
              <a:tailEnd/>
            </a:ln>
          </p:spPr>
        </p:pic>
        <p:sp>
          <p:nvSpPr>
            <p:cNvPr id="6194" name="Text Box 15"/>
            <p:cNvSpPr txBox="1">
              <a:spLocks noChangeArrowheads="1"/>
            </p:cNvSpPr>
            <p:nvPr/>
          </p:nvSpPr>
          <p:spPr bwMode="auto">
            <a:xfrm>
              <a:off x="3249" y="2675"/>
              <a:ext cx="744" cy="34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400" b="1">
                <a:solidFill>
                  <a:srgbClr val="000000"/>
                </a:solidFill>
                <a:latin typeface="Calibri" pitchFamily="34" charset="0"/>
              </a:endParaRPr>
            </a:p>
            <a:p>
              <a:pPr algn="ctr" defTabSz="914400" hangingPunct="1">
                <a:lnSpc>
                  <a:spcPct val="102000"/>
                </a:lnSpc>
                <a:spcAft>
                  <a:spcPts val="400"/>
                </a:spcAft>
              </a:pPr>
              <a:r>
                <a:rPr lang="it-IT" altLang="it-IT" sz="1200" b="1">
                  <a:solidFill>
                    <a:srgbClr val="000000"/>
                  </a:solidFill>
                  <a:latin typeface="Calibri" pitchFamily="34" charset="0"/>
                </a:rPr>
                <a:t>Descriptive DB  </a:t>
              </a:r>
            </a:p>
          </p:txBody>
        </p:sp>
      </p:grpSp>
      <p:grpSp>
        <p:nvGrpSpPr>
          <p:cNvPr id="36900" name="Group 36"/>
          <p:cNvGrpSpPr>
            <a:grpSpLocks/>
          </p:cNvGrpSpPr>
          <p:nvPr/>
        </p:nvGrpSpPr>
        <p:grpSpPr bwMode="auto">
          <a:xfrm>
            <a:off x="1158875" y="3736975"/>
            <a:ext cx="1295400" cy="1296988"/>
            <a:chOff x="1002" y="2432"/>
            <a:chExt cx="816" cy="817"/>
          </a:xfrm>
        </p:grpSpPr>
        <p:pic>
          <p:nvPicPr>
            <p:cNvPr id="6191" name="Picture 6" descr="database"/>
            <p:cNvPicPr>
              <a:picLocks noChangeAspect="1" noChangeArrowheads="1"/>
            </p:cNvPicPr>
            <p:nvPr/>
          </p:nvPicPr>
          <p:blipFill>
            <a:blip r:embed="rId5" cstate="print"/>
            <a:srcRect/>
            <a:stretch>
              <a:fillRect/>
            </a:stretch>
          </p:blipFill>
          <p:spPr bwMode="auto">
            <a:xfrm>
              <a:off x="1002" y="2432"/>
              <a:ext cx="816" cy="817"/>
            </a:xfrm>
            <a:prstGeom prst="rect">
              <a:avLst/>
            </a:prstGeom>
            <a:noFill/>
            <a:ln w="9525">
              <a:noFill/>
              <a:miter lim="800000"/>
              <a:headEnd/>
              <a:tailEnd/>
            </a:ln>
          </p:spPr>
        </p:pic>
        <p:sp>
          <p:nvSpPr>
            <p:cNvPr id="6192" name="Text Box 16"/>
            <p:cNvSpPr txBox="1">
              <a:spLocks noChangeArrowheads="1"/>
            </p:cNvSpPr>
            <p:nvPr/>
          </p:nvSpPr>
          <p:spPr bwMode="auto">
            <a:xfrm>
              <a:off x="1091" y="2683"/>
              <a:ext cx="540" cy="36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400" b="1">
                <a:solidFill>
                  <a:srgbClr val="000000"/>
                </a:solidFill>
                <a:latin typeface="Calibri" pitchFamily="34" charset="0"/>
              </a:endParaRPr>
            </a:p>
            <a:p>
              <a:pPr algn="ctr" defTabSz="914400" hangingPunct="1">
                <a:lnSpc>
                  <a:spcPct val="102000"/>
                </a:lnSpc>
                <a:spcAft>
                  <a:spcPts val="400"/>
                </a:spcAft>
              </a:pPr>
              <a:r>
                <a:rPr lang="it-IT" altLang="it-IT" sz="1400" b="1">
                  <a:solidFill>
                    <a:srgbClr val="000000"/>
                  </a:solidFill>
                  <a:latin typeface="Calibri" pitchFamily="34" charset="0"/>
                </a:rPr>
                <a:t>   </a:t>
              </a:r>
              <a:r>
                <a:rPr lang="it-IT" altLang="it-IT" sz="1200" b="1">
                  <a:solidFill>
                    <a:srgbClr val="000000"/>
                  </a:solidFill>
                  <a:latin typeface="Calibri" pitchFamily="34" charset="0"/>
                </a:rPr>
                <a:t>Plans DB</a:t>
              </a:r>
            </a:p>
          </p:txBody>
        </p:sp>
      </p:grpSp>
      <p:grpSp>
        <p:nvGrpSpPr>
          <p:cNvPr id="36896" name="Group 32"/>
          <p:cNvGrpSpPr>
            <a:grpSpLocks/>
          </p:cNvGrpSpPr>
          <p:nvPr/>
        </p:nvGrpSpPr>
        <p:grpSpPr bwMode="auto">
          <a:xfrm>
            <a:off x="2878138" y="5035550"/>
            <a:ext cx="2308225" cy="1214438"/>
            <a:chOff x="2085" y="3300"/>
            <a:chExt cx="1454" cy="765"/>
          </a:xfrm>
        </p:grpSpPr>
        <p:pic>
          <p:nvPicPr>
            <p:cNvPr id="6188" name="Picture 47"/>
            <p:cNvPicPr>
              <a:picLocks noChangeAspect="1" noChangeArrowheads="1"/>
            </p:cNvPicPr>
            <p:nvPr/>
          </p:nvPicPr>
          <p:blipFill>
            <a:blip r:embed="rId7" cstate="print"/>
            <a:srcRect/>
            <a:stretch>
              <a:fillRect/>
            </a:stretch>
          </p:blipFill>
          <p:spPr bwMode="auto">
            <a:xfrm>
              <a:off x="2199" y="3435"/>
              <a:ext cx="1225" cy="630"/>
            </a:xfrm>
            <a:prstGeom prst="rect">
              <a:avLst/>
            </a:prstGeom>
            <a:noFill/>
            <a:ln w="9525">
              <a:solidFill>
                <a:schemeClr val="tx1"/>
              </a:solidFill>
              <a:miter lim="800000"/>
              <a:headEnd/>
              <a:tailEnd/>
            </a:ln>
          </p:spPr>
        </p:pic>
        <p:sp>
          <p:nvSpPr>
            <p:cNvPr id="6189" name="AutoShape 50"/>
            <p:cNvSpPr>
              <a:spLocks noChangeArrowheads="1"/>
            </p:cNvSpPr>
            <p:nvPr/>
          </p:nvSpPr>
          <p:spPr bwMode="auto">
            <a:xfrm rot="-8328347">
              <a:off x="2085" y="3306"/>
              <a:ext cx="181" cy="227"/>
            </a:xfrm>
            <a:prstGeom prst="rightArrow">
              <a:avLst>
                <a:gd name="adj1" fmla="val 50000"/>
                <a:gd name="adj2" fmla="val 25000"/>
              </a:avLst>
            </a:prstGeom>
            <a:solidFill>
              <a:srgbClr val="FF0000"/>
            </a:solidFill>
            <a:ln w="9525">
              <a:solidFill>
                <a:schemeClr val="tx1"/>
              </a:solidFill>
              <a:miter lim="800000"/>
              <a:headEnd/>
              <a:tailEnd/>
            </a:ln>
            <a:effectLst/>
          </p:spPr>
          <p:txBody>
            <a:bodyPr rot="10800000" wrap="none" anchor="ctr"/>
            <a:lstStyle/>
            <a:p>
              <a:pPr defTabSz="914400" hangingPunct="1">
                <a:lnSpc>
                  <a:spcPct val="102000"/>
                </a:lnSpc>
                <a:spcAft>
                  <a:spcPts val="1425"/>
                </a:spcAft>
              </a:pPr>
              <a:endParaRPr lang="it-IT" altLang="it-IT">
                <a:solidFill>
                  <a:srgbClr val="000000"/>
                </a:solidFill>
                <a:latin typeface="Calibri" pitchFamily="34" charset="0"/>
              </a:endParaRPr>
            </a:p>
          </p:txBody>
        </p:sp>
        <p:sp>
          <p:nvSpPr>
            <p:cNvPr id="6190" name="AutoShape 52"/>
            <p:cNvSpPr>
              <a:spLocks noChangeArrowheads="1"/>
            </p:cNvSpPr>
            <p:nvPr/>
          </p:nvSpPr>
          <p:spPr bwMode="auto">
            <a:xfrm rot="-2690935">
              <a:off x="3358" y="3300"/>
              <a:ext cx="181" cy="227"/>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pPr defTabSz="914400" hangingPunct="1">
                <a:lnSpc>
                  <a:spcPct val="102000"/>
                </a:lnSpc>
                <a:spcAft>
                  <a:spcPts val="1425"/>
                </a:spcAft>
              </a:pPr>
              <a:endParaRPr lang="it-IT" altLang="it-IT">
                <a:solidFill>
                  <a:srgbClr val="000000"/>
                </a:solidFill>
                <a:latin typeface="Calibri" pitchFamily="34" charset="0"/>
              </a:endParaRPr>
            </a:p>
          </p:txBody>
        </p:sp>
      </p:grpSp>
      <p:sp>
        <p:nvSpPr>
          <p:cNvPr id="2" name="CasellaDiTesto 1"/>
          <p:cNvSpPr txBox="1">
            <a:spLocks noChangeArrowheads="1"/>
          </p:cNvSpPr>
          <p:nvPr/>
        </p:nvSpPr>
        <p:spPr bwMode="auto">
          <a:xfrm>
            <a:off x="6588125" y="2752725"/>
            <a:ext cx="1008063" cy="276225"/>
          </a:xfrm>
          <a:prstGeom prst="rect">
            <a:avLst/>
          </a:prstGeom>
          <a:noFill/>
          <a:ln w="9525">
            <a:noFill/>
            <a:miter lim="800000"/>
            <a:headEnd/>
            <a:tailEnd/>
          </a:ln>
        </p:spPr>
        <p:txBody>
          <a:bodyPr>
            <a:spAutoFit/>
          </a:bodyPr>
          <a:lstStyle/>
          <a:p>
            <a:pPr algn="r" defTabSz="914400" hangingPunct="1">
              <a:lnSpc>
                <a:spcPct val="100000"/>
              </a:lnSpc>
              <a:buClrTx/>
              <a:buSzTx/>
              <a:buFontTx/>
              <a:buNone/>
            </a:pPr>
            <a:r>
              <a:rPr lang="it-IT" altLang="it-IT" sz="1200" b="1"/>
              <a:t>1886 </a:t>
            </a:r>
          </a:p>
        </p:txBody>
      </p:sp>
      <p:sp>
        <p:nvSpPr>
          <p:cNvPr id="4" name="CasellaDiTesto 3"/>
          <p:cNvSpPr txBox="1">
            <a:spLocks noChangeArrowheads="1"/>
          </p:cNvSpPr>
          <p:nvPr/>
        </p:nvSpPr>
        <p:spPr bwMode="auto">
          <a:xfrm>
            <a:off x="7072313" y="5478463"/>
            <a:ext cx="520700" cy="274637"/>
          </a:xfrm>
          <a:prstGeom prst="rect">
            <a:avLst/>
          </a:prstGeom>
          <a:noFill/>
          <a:ln w="9525">
            <a:noFill/>
            <a:miter lim="800000"/>
            <a:headEnd/>
            <a:tailEnd/>
          </a:ln>
        </p:spPr>
        <p:txBody>
          <a:bodyPr wrap="none">
            <a:spAutoFit/>
          </a:bodyPr>
          <a:lstStyle/>
          <a:p>
            <a:pPr algn="r" defTabSz="914400" hangingPunct="1">
              <a:lnSpc>
                <a:spcPct val="100000"/>
              </a:lnSpc>
              <a:buClrTx/>
              <a:buSzTx/>
              <a:buFontTx/>
              <a:buNone/>
            </a:pPr>
            <a:r>
              <a:rPr lang="it-IT" altLang="it-IT" sz="1200" b="1"/>
              <a:t>1949</a:t>
            </a:r>
          </a:p>
        </p:txBody>
      </p:sp>
      <p:sp>
        <p:nvSpPr>
          <p:cNvPr id="38" name="CasellaDiTesto 37"/>
          <p:cNvSpPr txBox="1">
            <a:spLocks noChangeArrowheads="1"/>
          </p:cNvSpPr>
          <p:nvPr/>
        </p:nvSpPr>
        <p:spPr bwMode="auto">
          <a:xfrm>
            <a:off x="4972050" y="1862138"/>
            <a:ext cx="650875" cy="274637"/>
          </a:xfrm>
          <a:prstGeom prst="rect">
            <a:avLst/>
          </a:prstGeom>
          <a:noFill/>
          <a:ln w="9525">
            <a:noFill/>
            <a:miter lim="800000"/>
            <a:headEnd/>
            <a:tailEnd/>
          </a:ln>
        </p:spPr>
        <p:txBody>
          <a:bodyPr wrap="none">
            <a:spAutoFit/>
          </a:bodyPr>
          <a:lstStyle/>
          <a:p>
            <a:pPr algn="r" defTabSz="914400" hangingPunct="1">
              <a:lnSpc>
                <a:spcPct val="100000"/>
              </a:lnSpc>
              <a:buClrTx/>
              <a:buSzTx/>
              <a:buFontTx/>
              <a:buNone/>
            </a:pPr>
            <a:r>
              <a:rPr lang="it-IT" altLang="it-IT" sz="1200" b="1"/>
              <a:t>70’s    </a:t>
            </a:r>
          </a:p>
        </p:txBody>
      </p:sp>
      <p:sp>
        <p:nvSpPr>
          <p:cNvPr id="39" name="CasellaDiTesto 38"/>
          <p:cNvSpPr txBox="1">
            <a:spLocks noChangeArrowheads="1"/>
          </p:cNvSpPr>
          <p:nvPr/>
        </p:nvSpPr>
        <p:spPr bwMode="auto">
          <a:xfrm>
            <a:off x="5003800" y="4700588"/>
            <a:ext cx="650875" cy="274637"/>
          </a:xfrm>
          <a:prstGeom prst="rect">
            <a:avLst/>
          </a:prstGeom>
          <a:noFill/>
          <a:ln w="9525">
            <a:noFill/>
            <a:miter lim="800000"/>
            <a:headEnd/>
            <a:tailEnd/>
          </a:ln>
        </p:spPr>
        <p:txBody>
          <a:bodyPr wrap="none">
            <a:spAutoFit/>
          </a:bodyPr>
          <a:lstStyle/>
          <a:p>
            <a:pPr algn="r" defTabSz="914400" hangingPunct="1">
              <a:lnSpc>
                <a:spcPct val="100000"/>
              </a:lnSpc>
              <a:buClrTx/>
              <a:buSzTx/>
              <a:buFontTx/>
              <a:buNone/>
            </a:pPr>
            <a:r>
              <a:rPr lang="it-IT" altLang="it-IT" sz="1200" b="1"/>
              <a:t>80’s    </a:t>
            </a:r>
          </a:p>
        </p:txBody>
      </p:sp>
      <p:sp>
        <p:nvSpPr>
          <p:cNvPr id="40" name="CasellaDiTesto 39"/>
          <p:cNvSpPr txBox="1">
            <a:spLocks noChangeArrowheads="1"/>
          </p:cNvSpPr>
          <p:nvPr/>
        </p:nvSpPr>
        <p:spPr bwMode="auto">
          <a:xfrm>
            <a:off x="3943350" y="3082925"/>
            <a:ext cx="520700" cy="274638"/>
          </a:xfrm>
          <a:prstGeom prst="rect">
            <a:avLst/>
          </a:prstGeom>
          <a:noFill/>
          <a:ln w="9525">
            <a:noFill/>
            <a:miter lim="800000"/>
            <a:headEnd/>
            <a:tailEnd/>
          </a:ln>
        </p:spPr>
        <p:txBody>
          <a:bodyPr wrap="none">
            <a:spAutoFit/>
          </a:bodyPr>
          <a:lstStyle/>
          <a:p>
            <a:pPr algn="r" defTabSz="914400" hangingPunct="1">
              <a:lnSpc>
                <a:spcPct val="100000"/>
              </a:lnSpc>
              <a:buClrTx/>
              <a:buSzTx/>
              <a:buFontTx/>
              <a:buNone/>
            </a:pPr>
            <a:r>
              <a:rPr lang="it-IT" altLang="it-IT" sz="1200" b="1"/>
              <a:t>1988</a:t>
            </a:r>
          </a:p>
        </p:txBody>
      </p:sp>
      <p:sp>
        <p:nvSpPr>
          <p:cNvPr id="41" name="CasellaDiTesto 40"/>
          <p:cNvSpPr txBox="1">
            <a:spLocks noChangeArrowheads="1"/>
          </p:cNvSpPr>
          <p:nvPr/>
        </p:nvSpPr>
        <p:spPr bwMode="auto">
          <a:xfrm>
            <a:off x="3813175" y="6034088"/>
            <a:ext cx="520700" cy="274637"/>
          </a:xfrm>
          <a:prstGeom prst="rect">
            <a:avLst/>
          </a:prstGeom>
          <a:noFill/>
          <a:ln w="9525">
            <a:noFill/>
            <a:miter lim="800000"/>
            <a:headEnd/>
            <a:tailEnd/>
          </a:ln>
        </p:spPr>
        <p:txBody>
          <a:bodyPr wrap="none">
            <a:spAutoFit/>
          </a:bodyPr>
          <a:lstStyle/>
          <a:p>
            <a:pPr algn="r" defTabSz="914400" hangingPunct="1">
              <a:lnSpc>
                <a:spcPct val="100000"/>
              </a:lnSpc>
              <a:buClrTx/>
              <a:buSzTx/>
              <a:buFontTx/>
              <a:buNone/>
            </a:pPr>
            <a:r>
              <a:rPr lang="it-IT" altLang="it-IT" sz="1200" b="1"/>
              <a:t>1996</a:t>
            </a:r>
          </a:p>
        </p:txBody>
      </p:sp>
      <p:sp>
        <p:nvSpPr>
          <p:cNvPr id="42" name="CasellaDiTesto 41"/>
          <p:cNvSpPr txBox="1">
            <a:spLocks noChangeArrowheads="1"/>
          </p:cNvSpPr>
          <p:nvPr/>
        </p:nvSpPr>
        <p:spPr bwMode="auto">
          <a:xfrm>
            <a:off x="1357313" y="4699000"/>
            <a:ext cx="908050" cy="274638"/>
          </a:xfrm>
          <a:prstGeom prst="rect">
            <a:avLst/>
          </a:prstGeom>
          <a:noFill/>
          <a:ln w="9525">
            <a:noFill/>
            <a:miter lim="800000"/>
            <a:headEnd/>
            <a:tailEnd/>
          </a:ln>
        </p:spPr>
        <p:txBody>
          <a:bodyPr wrap="none">
            <a:spAutoFit/>
          </a:bodyPr>
          <a:lstStyle/>
          <a:p>
            <a:pPr algn="r" defTabSz="914400" hangingPunct="1">
              <a:lnSpc>
                <a:spcPct val="100000"/>
              </a:lnSpc>
              <a:buClrTx/>
              <a:buSzTx/>
              <a:buFontTx/>
              <a:buNone/>
            </a:pPr>
            <a:r>
              <a:rPr lang="it-IT" altLang="it-IT" sz="1200" b="1"/>
              <a:t>1995-1999</a:t>
            </a:r>
          </a:p>
        </p:txBody>
      </p:sp>
      <p:sp>
        <p:nvSpPr>
          <p:cNvPr id="43" name="CasellaDiTesto 42"/>
          <p:cNvSpPr txBox="1">
            <a:spLocks noChangeArrowheads="1"/>
          </p:cNvSpPr>
          <p:nvPr/>
        </p:nvSpPr>
        <p:spPr bwMode="auto">
          <a:xfrm>
            <a:off x="1385888" y="1857375"/>
            <a:ext cx="908050" cy="274638"/>
          </a:xfrm>
          <a:prstGeom prst="rect">
            <a:avLst/>
          </a:prstGeom>
          <a:noFill/>
          <a:ln w="9525">
            <a:noFill/>
            <a:miter lim="800000"/>
            <a:headEnd/>
            <a:tailEnd/>
          </a:ln>
        </p:spPr>
        <p:txBody>
          <a:bodyPr wrap="none">
            <a:spAutoFit/>
          </a:bodyPr>
          <a:lstStyle/>
          <a:p>
            <a:pPr algn="r" defTabSz="914400" hangingPunct="1">
              <a:lnSpc>
                <a:spcPct val="100000"/>
              </a:lnSpc>
              <a:buClrTx/>
              <a:buSzTx/>
              <a:buFontTx/>
              <a:buNone/>
            </a:pPr>
            <a:r>
              <a:rPr lang="it-IT" altLang="it-IT" sz="1200" b="1"/>
              <a:t>2006-2009</a:t>
            </a:r>
          </a:p>
        </p:txBody>
      </p:sp>
      <p:sp>
        <p:nvSpPr>
          <p:cNvPr id="5" name="CasellaDiTesto 4"/>
          <p:cNvSpPr txBox="1">
            <a:spLocks noChangeArrowheads="1"/>
          </p:cNvSpPr>
          <p:nvPr/>
        </p:nvSpPr>
        <p:spPr bwMode="auto">
          <a:xfrm>
            <a:off x="1465263" y="1276350"/>
            <a:ext cx="608012" cy="274638"/>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200" b="1"/>
              <a:t>   80’s</a:t>
            </a:r>
          </a:p>
        </p:txBody>
      </p:sp>
      <p:sp>
        <p:nvSpPr>
          <p:cNvPr id="6" name="CasellaDiTesto 5"/>
          <p:cNvSpPr txBox="1">
            <a:spLocks noChangeArrowheads="1"/>
          </p:cNvSpPr>
          <p:nvPr/>
        </p:nvSpPr>
        <p:spPr bwMode="auto">
          <a:xfrm>
            <a:off x="6923088" y="5842000"/>
            <a:ext cx="1966912" cy="461665"/>
          </a:xfrm>
          <a:prstGeom prst="rect">
            <a:avLst/>
          </a:prstGeom>
          <a:noFill/>
          <a:ln w="9525">
            <a:noFill/>
            <a:miter lim="800000"/>
            <a:headEnd/>
            <a:tailEnd/>
          </a:ln>
        </p:spPr>
        <p:txBody>
          <a:bodyPr>
            <a:spAutoFit/>
          </a:bodyPr>
          <a:lstStyle/>
          <a:p>
            <a:pPr algn="r" defTabSz="914400" hangingPunct="1">
              <a:lnSpc>
                <a:spcPct val="100000"/>
              </a:lnSpc>
              <a:buClrTx/>
              <a:buSzTx/>
              <a:buFontTx/>
              <a:buNone/>
            </a:pPr>
            <a:r>
              <a:rPr lang="en-GB" altLang="it-IT" sz="1200" b="1" dirty="0" smtClean="0">
                <a:solidFill>
                  <a:srgbClr val="FF0000"/>
                </a:solidFill>
              </a:rPr>
              <a:t>The DB completion</a:t>
            </a:r>
          </a:p>
          <a:p>
            <a:pPr algn="r" defTabSz="914400" hangingPunct="1">
              <a:lnSpc>
                <a:spcPct val="100000"/>
              </a:lnSpc>
              <a:buClrTx/>
              <a:buSzTx/>
              <a:buFontTx/>
              <a:buNone/>
            </a:pPr>
            <a:r>
              <a:rPr lang="en-GB" altLang="it-IT" sz="1200" b="1" dirty="0" smtClean="0">
                <a:solidFill>
                  <a:srgbClr val="FF0000"/>
                </a:solidFill>
              </a:rPr>
              <a:t>is in the final phase</a:t>
            </a:r>
            <a:endParaRPr lang="en-GB" altLang="it-IT" sz="1200" b="1" dirty="0">
              <a:solidFill>
                <a:srgbClr val="FF0000"/>
              </a:solidFill>
            </a:endParaRPr>
          </a:p>
        </p:txBody>
      </p:sp>
      <p:sp>
        <p:nvSpPr>
          <p:cNvPr id="7" name="CasellaDiTesto 6"/>
          <p:cNvSpPr txBox="1">
            <a:spLocks noChangeArrowheads="1"/>
          </p:cNvSpPr>
          <p:nvPr/>
        </p:nvSpPr>
        <p:spPr bwMode="auto">
          <a:xfrm>
            <a:off x="7669213" y="1193800"/>
            <a:ext cx="1395412"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Born Land Cadastre</a:t>
            </a:r>
          </a:p>
        </p:txBody>
      </p:sp>
      <p:sp>
        <p:nvSpPr>
          <p:cNvPr id="47" name="CasellaDiTesto 46"/>
          <p:cNvSpPr txBox="1">
            <a:spLocks noChangeArrowheads="1"/>
          </p:cNvSpPr>
          <p:nvPr/>
        </p:nvSpPr>
        <p:spPr bwMode="auto">
          <a:xfrm>
            <a:off x="7669213" y="1493838"/>
            <a:ext cx="700087"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Born BC</a:t>
            </a:r>
          </a:p>
        </p:txBody>
      </p:sp>
      <p:sp>
        <p:nvSpPr>
          <p:cNvPr id="48" name="CasellaDiTesto 47"/>
          <p:cNvSpPr txBox="1">
            <a:spLocks noChangeArrowheads="1"/>
          </p:cNvSpPr>
          <p:nvPr/>
        </p:nvSpPr>
        <p:spPr bwMode="auto">
          <a:xfrm>
            <a:off x="7669213" y="1782763"/>
            <a:ext cx="1095375"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Automation LC</a:t>
            </a:r>
          </a:p>
        </p:txBody>
      </p:sp>
      <p:sp>
        <p:nvSpPr>
          <p:cNvPr id="49" name="CasellaDiTesto 48"/>
          <p:cNvSpPr txBox="1">
            <a:spLocks noChangeArrowheads="1"/>
          </p:cNvSpPr>
          <p:nvPr/>
        </p:nvSpPr>
        <p:spPr bwMode="auto">
          <a:xfrm>
            <a:off x="7669213" y="2070100"/>
            <a:ext cx="1109662"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Automation BC</a:t>
            </a:r>
          </a:p>
        </p:txBody>
      </p:sp>
      <p:sp>
        <p:nvSpPr>
          <p:cNvPr id="50" name="CasellaDiTesto 49"/>
          <p:cNvSpPr txBox="1">
            <a:spLocks noChangeArrowheads="1"/>
          </p:cNvSpPr>
          <p:nvPr/>
        </p:nvSpPr>
        <p:spPr bwMode="auto">
          <a:xfrm>
            <a:off x="7669213" y="2359025"/>
            <a:ext cx="1277937"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Autom. update LC</a:t>
            </a:r>
          </a:p>
        </p:txBody>
      </p:sp>
      <p:sp>
        <p:nvSpPr>
          <p:cNvPr id="51" name="CasellaDiTesto 50"/>
          <p:cNvSpPr txBox="1">
            <a:spLocks noChangeArrowheads="1"/>
          </p:cNvSpPr>
          <p:nvPr/>
        </p:nvSpPr>
        <p:spPr bwMode="auto">
          <a:xfrm>
            <a:off x="7669213" y="2646363"/>
            <a:ext cx="1292225"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Autom. update BC</a:t>
            </a:r>
          </a:p>
        </p:txBody>
      </p:sp>
      <p:sp>
        <p:nvSpPr>
          <p:cNvPr id="52" name="CasellaDiTesto 51"/>
          <p:cNvSpPr txBox="1">
            <a:spLocks noChangeArrowheads="1"/>
          </p:cNvSpPr>
          <p:nvPr/>
        </p:nvSpPr>
        <p:spPr bwMode="auto">
          <a:xfrm>
            <a:off x="7669213" y="2924175"/>
            <a:ext cx="1474787"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Automation DB plans</a:t>
            </a:r>
          </a:p>
        </p:txBody>
      </p:sp>
      <p:sp>
        <p:nvSpPr>
          <p:cNvPr id="53" name="CasellaDiTesto 52"/>
          <p:cNvSpPr txBox="1">
            <a:spLocks noChangeArrowheads="1"/>
          </p:cNvSpPr>
          <p:nvPr/>
        </p:nvSpPr>
        <p:spPr bwMode="auto">
          <a:xfrm>
            <a:off x="7669213" y="3211513"/>
            <a:ext cx="1384300" cy="244475"/>
          </a:xfrm>
          <a:prstGeom prst="rect">
            <a:avLst/>
          </a:prstGeom>
          <a:noFill/>
          <a:ln w="9525">
            <a:noFill/>
            <a:miter lim="800000"/>
            <a:headEnd/>
            <a:tailEnd/>
          </a:ln>
        </p:spPr>
        <p:txBody>
          <a:bodyPr wrap="none">
            <a:spAutoFit/>
          </a:bodyPr>
          <a:lstStyle/>
          <a:p>
            <a:pPr defTabSz="914400" hangingPunct="1">
              <a:lnSpc>
                <a:spcPct val="100000"/>
              </a:lnSpc>
              <a:buClrTx/>
              <a:buSzTx/>
              <a:buFontTx/>
              <a:buNone/>
            </a:pPr>
            <a:r>
              <a:rPr lang="it-IT" altLang="it-IT" sz="1000" b="1"/>
              <a:t>Autom. Mapping LC</a:t>
            </a:r>
          </a:p>
        </p:txBody>
      </p:sp>
      <p:sp>
        <p:nvSpPr>
          <p:cNvPr id="12392" name="Rectangle 104"/>
          <p:cNvSpPr>
            <a:spLocks noChangeArrowheads="1"/>
          </p:cNvSpPr>
          <p:nvPr/>
        </p:nvSpPr>
        <p:spPr bwMode="auto">
          <a:xfrm>
            <a:off x="1403350" y="3429000"/>
            <a:ext cx="3097213" cy="71438"/>
          </a:xfrm>
          <a:prstGeom prst="rect">
            <a:avLst/>
          </a:prstGeom>
          <a:solidFill>
            <a:srgbClr val="FF00FF"/>
          </a:solidFill>
          <a:ln w="9525">
            <a:solidFill>
              <a:schemeClr val="tx1"/>
            </a:solidFill>
            <a:miter lim="800000"/>
            <a:headEnd/>
            <a:tailEnd/>
          </a:ln>
          <a:effectLst/>
        </p:spPr>
        <p:txBody>
          <a:bodyPr wrap="none" anchor="ctr"/>
          <a:lstStyle/>
          <a:p>
            <a:endParaRPr lang="it-IT" altLang="it-IT"/>
          </a:p>
        </p:txBody>
      </p:sp>
      <p:sp>
        <p:nvSpPr>
          <p:cNvPr id="12393" name="Rectangle 105"/>
          <p:cNvSpPr>
            <a:spLocks noChangeArrowheads="1"/>
          </p:cNvSpPr>
          <p:nvPr/>
        </p:nvSpPr>
        <p:spPr bwMode="auto">
          <a:xfrm>
            <a:off x="4500563" y="3429000"/>
            <a:ext cx="1223962" cy="71438"/>
          </a:xfrm>
          <a:prstGeom prst="rect">
            <a:avLst/>
          </a:prstGeom>
          <a:solidFill>
            <a:srgbClr val="FF0000"/>
          </a:solidFill>
          <a:ln w="9525">
            <a:solidFill>
              <a:schemeClr val="tx1"/>
            </a:solidFill>
            <a:miter lim="800000"/>
            <a:headEnd/>
            <a:tailEnd/>
          </a:ln>
          <a:effectLst/>
        </p:spPr>
        <p:txBody>
          <a:bodyPr wrap="none" anchor="ctr"/>
          <a:lstStyle/>
          <a:p>
            <a:endParaRPr lang="it-IT" altLang="it-IT"/>
          </a:p>
        </p:txBody>
      </p:sp>
      <p:sp>
        <p:nvSpPr>
          <p:cNvPr id="12394" name="Rectangle 106"/>
          <p:cNvSpPr>
            <a:spLocks noChangeArrowheads="1"/>
          </p:cNvSpPr>
          <p:nvPr/>
        </p:nvSpPr>
        <p:spPr bwMode="auto">
          <a:xfrm>
            <a:off x="5724525" y="3429000"/>
            <a:ext cx="576263" cy="71438"/>
          </a:xfrm>
          <a:prstGeom prst="rect">
            <a:avLst/>
          </a:prstGeom>
          <a:solidFill>
            <a:srgbClr val="FF9900"/>
          </a:solidFill>
          <a:ln w="9525">
            <a:solidFill>
              <a:schemeClr val="tx1"/>
            </a:solidFill>
            <a:miter lim="800000"/>
            <a:headEnd/>
            <a:tailEnd/>
          </a:ln>
          <a:effectLst/>
        </p:spPr>
        <p:txBody>
          <a:bodyPr wrap="none" anchor="ctr"/>
          <a:lstStyle/>
          <a:p>
            <a:endParaRPr lang="it-IT" altLang="it-IT"/>
          </a:p>
        </p:txBody>
      </p:sp>
      <p:sp>
        <p:nvSpPr>
          <p:cNvPr id="12395" name="Rectangle 107"/>
          <p:cNvSpPr>
            <a:spLocks noChangeArrowheads="1"/>
          </p:cNvSpPr>
          <p:nvPr/>
        </p:nvSpPr>
        <p:spPr bwMode="auto">
          <a:xfrm>
            <a:off x="6300788" y="3429000"/>
            <a:ext cx="863600" cy="71438"/>
          </a:xfrm>
          <a:prstGeom prst="rect">
            <a:avLst/>
          </a:prstGeom>
          <a:solidFill>
            <a:srgbClr val="FFFF00"/>
          </a:solidFill>
          <a:ln w="9525">
            <a:solidFill>
              <a:schemeClr val="tx1"/>
            </a:solidFill>
            <a:miter lim="800000"/>
            <a:headEnd/>
            <a:tailEnd/>
          </a:ln>
          <a:effectLst/>
        </p:spPr>
        <p:txBody>
          <a:bodyPr wrap="none" anchor="ctr"/>
          <a:lstStyle/>
          <a:p>
            <a:endParaRPr lang="it-IT" altLang="it-IT"/>
          </a:p>
        </p:txBody>
      </p:sp>
      <p:sp>
        <p:nvSpPr>
          <p:cNvPr id="12396" name="Rectangle 108"/>
          <p:cNvSpPr>
            <a:spLocks noChangeArrowheads="1"/>
          </p:cNvSpPr>
          <p:nvPr/>
        </p:nvSpPr>
        <p:spPr bwMode="auto">
          <a:xfrm>
            <a:off x="7164388" y="3429000"/>
            <a:ext cx="287337" cy="71438"/>
          </a:xfrm>
          <a:prstGeom prst="rect">
            <a:avLst/>
          </a:prstGeom>
          <a:solidFill>
            <a:srgbClr val="00FFFF"/>
          </a:solidFill>
          <a:ln w="9525">
            <a:solidFill>
              <a:schemeClr val="tx1"/>
            </a:solidFill>
            <a:miter lim="800000"/>
            <a:headEnd/>
            <a:tailEnd/>
          </a:ln>
          <a:effectLst/>
        </p:spPr>
        <p:txBody>
          <a:bodyPr wrap="none" anchor="ctr"/>
          <a:lstStyle/>
          <a:p>
            <a:endParaRPr lang="it-IT" altLang="it-IT"/>
          </a:p>
        </p:txBody>
      </p:sp>
      <p:sp>
        <p:nvSpPr>
          <p:cNvPr id="12397" name="Rectangle 109"/>
          <p:cNvSpPr>
            <a:spLocks noChangeArrowheads="1"/>
          </p:cNvSpPr>
          <p:nvPr/>
        </p:nvSpPr>
        <p:spPr bwMode="auto">
          <a:xfrm>
            <a:off x="7451725" y="3429000"/>
            <a:ext cx="144463" cy="71438"/>
          </a:xfrm>
          <a:prstGeom prst="rect">
            <a:avLst/>
          </a:prstGeom>
          <a:solidFill>
            <a:srgbClr val="00FF00"/>
          </a:solidFill>
          <a:ln w="9525">
            <a:solidFill>
              <a:schemeClr val="tx1"/>
            </a:solidFill>
            <a:miter lim="800000"/>
            <a:headEnd/>
            <a:tailEnd/>
          </a:ln>
          <a:effectLst/>
        </p:spPr>
        <p:txBody>
          <a:bodyPr wrap="none" anchor="ctr"/>
          <a:lstStyle/>
          <a:p>
            <a:endParaRPr lang="it-IT" altLang="it-IT"/>
          </a:p>
        </p:txBody>
      </p:sp>
      <p:grpSp>
        <p:nvGrpSpPr>
          <p:cNvPr id="6180" name="Group 102"/>
          <p:cNvGrpSpPr>
            <a:grpSpLocks/>
          </p:cNvGrpSpPr>
          <p:nvPr/>
        </p:nvGrpSpPr>
        <p:grpSpPr bwMode="auto">
          <a:xfrm>
            <a:off x="1403350" y="3213100"/>
            <a:ext cx="6264275" cy="360363"/>
            <a:chOff x="930" y="2069"/>
            <a:chExt cx="3946" cy="227"/>
          </a:xfrm>
        </p:grpSpPr>
        <p:grpSp>
          <p:nvGrpSpPr>
            <p:cNvPr id="6181" name="Group 95"/>
            <p:cNvGrpSpPr>
              <a:grpSpLocks/>
            </p:cNvGrpSpPr>
            <p:nvPr/>
          </p:nvGrpSpPr>
          <p:grpSpPr bwMode="auto">
            <a:xfrm>
              <a:off x="930" y="2205"/>
              <a:ext cx="3946" cy="91"/>
              <a:chOff x="884" y="2205"/>
              <a:chExt cx="3946" cy="91"/>
            </a:xfrm>
          </p:grpSpPr>
          <p:sp>
            <p:nvSpPr>
              <p:cNvPr id="6184" name="Line 96"/>
              <p:cNvSpPr>
                <a:spLocks noChangeShapeType="1"/>
              </p:cNvSpPr>
              <p:nvPr/>
            </p:nvSpPr>
            <p:spPr bwMode="auto">
              <a:xfrm>
                <a:off x="884" y="2251"/>
                <a:ext cx="3946" cy="0"/>
              </a:xfrm>
              <a:prstGeom prst="line">
                <a:avLst/>
              </a:prstGeom>
              <a:noFill/>
              <a:ln w="9525">
                <a:solidFill>
                  <a:schemeClr val="tx1"/>
                </a:solidFill>
                <a:round/>
                <a:headEnd/>
                <a:tailEnd type="triangle" w="med" len="med"/>
              </a:ln>
              <a:effectLst/>
            </p:spPr>
            <p:txBody>
              <a:bodyPr/>
              <a:lstStyle/>
              <a:p>
                <a:endParaRPr lang="it-IT"/>
              </a:p>
            </p:txBody>
          </p:sp>
          <p:sp>
            <p:nvSpPr>
              <p:cNvPr id="6185" name="Line 97"/>
              <p:cNvSpPr>
                <a:spLocks noChangeShapeType="1"/>
              </p:cNvSpPr>
              <p:nvPr/>
            </p:nvSpPr>
            <p:spPr bwMode="auto">
              <a:xfrm>
                <a:off x="1111" y="2205"/>
                <a:ext cx="0" cy="91"/>
              </a:xfrm>
              <a:prstGeom prst="line">
                <a:avLst/>
              </a:prstGeom>
              <a:noFill/>
              <a:ln w="9525">
                <a:solidFill>
                  <a:schemeClr val="tx1"/>
                </a:solidFill>
                <a:round/>
                <a:headEnd/>
                <a:tailEnd/>
              </a:ln>
              <a:effectLst/>
            </p:spPr>
            <p:txBody>
              <a:bodyPr/>
              <a:lstStyle/>
              <a:p>
                <a:endParaRPr lang="it-IT"/>
              </a:p>
            </p:txBody>
          </p:sp>
          <p:sp>
            <p:nvSpPr>
              <p:cNvPr id="6186" name="Line 98"/>
              <p:cNvSpPr>
                <a:spLocks noChangeShapeType="1"/>
              </p:cNvSpPr>
              <p:nvPr/>
            </p:nvSpPr>
            <p:spPr bwMode="auto">
              <a:xfrm>
                <a:off x="4604" y="2205"/>
                <a:ext cx="0" cy="91"/>
              </a:xfrm>
              <a:prstGeom prst="line">
                <a:avLst/>
              </a:prstGeom>
              <a:noFill/>
              <a:ln w="9525">
                <a:solidFill>
                  <a:schemeClr val="tx1"/>
                </a:solidFill>
                <a:round/>
                <a:headEnd/>
                <a:tailEnd/>
              </a:ln>
              <a:effectLst/>
            </p:spPr>
            <p:txBody>
              <a:bodyPr/>
              <a:lstStyle/>
              <a:p>
                <a:endParaRPr lang="it-IT"/>
              </a:p>
            </p:txBody>
          </p:sp>
          <p:sp>
            <p:nvSpPr>
              <p:cNvPr id="6187" name="Line 99"/>
              <p:cNvSpPr>
                <a:spLocks noChangeShapeType="1"/>
              </p:cNvSpPr>
              <p:nvPr/>
            </p:nvSpPr>
            <p:spPr bwMode="auto">
              <a:xfrm>
                <a:off x="2835" y="2205"/>
                <a:ext cx="0" cy="91"/>
              </a:xfrm>
              <a:prstGeom prst="line">
                <a:avLst/>
              </a:prstGeom>
              <a:noFill/>
              <a:ln w="9525">
                <a:solidFill>
                  <a:schemeClr val="tx1"/>
                </a:solidFill>
                <a:round/>
                <a:headEnd/>
                <a:tailEnd/>
              </a:ln>
              <a:effectLst/>
            </p:spPr>
            <p:txBody>
              <a:bodyPr/>
              <a:lstStyle/>
              <a:p>
                <a:endParaRPr lang="it-IT"/>
              </a:p>
            </p:txBody>
          </p:sp>
        </p:grpSp>
        <p:sp>
          <p:nvSpPr>
            <p:cNvPr id="6182" name="Text Box 100"/>
            <p:cNvSpPr txBox="1">
              <a:spLocks noChangeArrowheads="1"/>
            </p:cNvSpPr>
            <p:nvPr/>
          </p:nvSpPr>
          <p:spPr bwMode="auto">
            <a:xfrm>
              <a:off x="1020" y="2069"/>
              <a:ext cx="292" cy="147"/>
            </a:xfrm>
            <a:prstGeom prst="rect">
              <a:avLst/>
            </a:prstGeom>
            <a:noFill/>
            <a:ln w="9525">
              <a:noFill/>
              <a:miter lim="800000"/>
              <a:headEnd/>
              <a:tailEnd/>
            </a:ln>
            <a:effectLst/>
          </p:spPr>
          <p:txBody>
            <a:bodyPr wrap="none">
              <a:spAutoFit/>
            </a:bodyPr>
            <a:lstStyle/>
            <a:p>
              <a:r>
                <a:rPr lang="it-IT" altLang="it-IT" sz="1000" b="1"/>
                <a:t>1900</a:t>
              </a:r>
            </a:p>
          </p:txBody>
        </p:sp>
        <p:sp>
          <p:nvSpPr>
            <p:cNvPr id="6183" name="Text Box 101"/>
            <p:cNvSpPr txBox="1">
              <a:spLocks noChangeArrowheads="1"/>
            </p:cNvSpPr>
            <p:nvPr/>
          </p:nvSpPr>
          <p:spPr bwMode="auto">
            <a:xfrm>
              <a:off x="4493" y="2069"/>
              <a:ext cx="292" cy="147"/>
            </a:xfrm>
            <a:prstGeom prst="rect">
              <a:avLst/>
            </a:prstGeom>
            <a:noFill/>
            <a:ln w="9525">
              <a:noFill/>
              <a:miter lim="800000"/>
              <a:headEnd/>
              <a:tailEnd/>
            </a:ln>
            <a:effectLst/>
          </p:spPr>
          <p:txBody>
            <a:bodyPr wrap="none">
              <a:spAutoFit/>
            </a:bodyPr>
            <a:lstStyle/>
            <a:p>
              <a:r>
                <a:rPr lang="it-IT" altLang="it-IT" sz="1000" b="1"/>
                <a:t>2000</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346"/>
                                        </p:tgtEl>
                                        <p:attrNameLst>
                                          <p:attrName>style.visibility</p:attrName>
                                        </p:attrNameLst>
                                      </p:cBhvr>
                                      <p:to>
                                        <p:strVal val="visible"/>
                                      </p:to>
                                    </p:set>
                                    <p:anim calcmode="lin" valueType="num">
                                      <p:cBhvr additive="base">
                                        <p:cTn id="7" dur="500" fill="hold"/>
                                        <p:tgtEl>
                                          <p:spTgt spid="12346"/>
                                        </p:tgtEl>
                                        <p:attrNameLst>
                                          <p:attrName>ppt_x</p:attrName>
                                        </p:attrNameLst>
                                      </p:cBhvr>
                                      <p:tavLst>
                                        <p:tav tm="0">
                                          <p:val>
                                            <p:strVal val="0-#ppt_w/2"/>
                                          </p:val>
                                        </p:tav>
                                        <p:tav tm="100000">
                                          <p:val>
                                            <p:strVal val="#ppt_x"/>
                                          </p:val>
                                        </p:tav>
                                      </p:tavLst>
                                    </p:anim>
                                    <p:anim calcmode="lin" valueType="num">
                                      <p:cBhvr additive="base">
                                        <p:cTn id="8" dur="500" fill="hold"/>
                                        <p:tgtEl>
                                          <p:spTgt spid="1234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92"/>
                                        </p:tgtEl>
                                        <p:attrNameLst>
                                          <p:attrName>style.visibility</p:attrName>
                                        </p:attrNameLst>
                                      </p:cBhvr>
                                      <p:to>
                                        <p:strVal val="visible"/>
                                      </p:to>
                                    </p:set>
                                    <p:anim calcmode="lin" valueType="num">
                                      <p:cBhvr additive="base">
                                        <p:cTn id="19" dur="500" fill="hold"/>
                                        <p:tgtEl>
                                          <p:spTgt spid="12392"/>
                                        </p:tgtEl>
                                        <p:attrNameLst>
                                          <p:attrName>ppt_x</p:attrName>
                                        </p:attrNameLst>
                                      </p:cBhvr>
                                      <p:tavLst>
                                        <p:tav tm="0">
                                          <p:val>
                                            <p:strVal val="0-#ppt_w/2"/>
                                          </p:val>
                                        </p:tav>
                                        <p:tav tm="100000">
                                          <p:val>
                                            <p:strVal val="#ppt_x"/>
                                          </p:val>
                                        </p:tav>
                                      </p:tavLst>
                                    </p:anim>
                                    <p:anim calcmode="lin" valueType="num">
                                      <p:cBhvr additive="base">
                                        <p:cTn id="20" dur="500" fill="hold"/>
                                        <p:tgtEl>
                                          <p:spTgt spid="123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354"/>
                                        </p:tgtEl>
                                        <p:attrNameLst>
                                          <p:attrName>style.visibility</p:attrName>
                                        </p:attrNameLst>
                                      </p:cBhvr>
                                      <p:to>
                                        <p:strVal val="visible"/>
                                      </p:to>
                                    </p:set>
                                    <p:anim calcmode="lin" valueType="num">
                                      <p:cBhvr additive="base">
                                        <p:cTn id="25" dur="500" fill="hold"/>
                                        <p:tgtEl>
                                          <p:spTgt spid="12354"/>
                                        </p:tgtEl>
                                        <p:attrNameLst>
                                          <p:attrName>ppt_x</p:attrName>
                                        </p:attrNameLst>
                                      </p:cBhvr>
                                      <p:tavLst>
                                        <p:tav tm="0">
                                          <p:val>
                                            <p:strVal val="#ppt_x"/>
                                          </p:val>
                                        </p:tav>
                                        <p:tav tm="100000">
                                          <p:val>
                                            <p:strVal val="#ppt_x"/>
                                          </p:val>
                                        </p:tav>
                                      </p:tavLst>
                                    </p:anim>
                                    <p:anim calcmode="lin" valueType="num">
                                      <p:cBhvr additive="base">
                                        <p:cTn id="26" dur="500" fill="hold"/>
                                        <p:tgtEl>
                                          <p:spTgt spid="1235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393"/>
                                        </p:tgtEl>
                                        <p:attrNameLst>
                                          <p:attrName>style.visibility</p:attrName>
                                        </p:attrNameLst>
                                      </p:cBhvr>
                                      <p:to>
                                        <p:strVal val="visible"/>
                                      </p:to>
                                    </p:set>
                                    <p:anim calcmode="lin" valueType="num">
                                      <p:cBhvr additive="base">
                                        <p:cTn id="37" dur="500" fill="hold"/>
                                        <p:tgtEl>
                                          <p:spTgt spid="12393"/>
                                        </p:tgtEl>
                                        <p:attrNameLst>
                                          <p:attrName>ppt_x</p:attrName>
                                        </p:attrNameLst>
                                      </p:cBhvr>
                                      <p:tavLst>
                                        <p:tav tm="0">
                                          <p:val>
                                            <p:strVal val="0-#ppt_w/2"/>
                                          </p:val>
                                        </p:tav>
                                        <p:tav tm="100000">
                                          <p:val>
                                            <p:strVal val="#ppt_x"/>
                                          </p:val>
                                        </p:tav>
                                      </p:tavLst>
                                    </p:anim>
                                    <p:anim calcmode="lin" valueType="num">
                                      <p:cBhvr additive="base">
                                        <p:cTn id="38" dur="500" fill="hold"/>
                                        <p:tgtEl>
                                          <p:spTgt spid="1239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36898"/>
                                        </p:tgtEl>
                                        <p:attrNameLst>
                                          <p:attrName>style.visibility</p:attrName>
                                        </p:attrNameLst>
                                      </p:cBhvr>
                                      <p:to>
                                        <p:strVal val="visible"/>
                                      </p:to>
                                    </p:set>
                                    <p:animEffect transition="in" filter="dissolve">
                                      <p:cBhvr>
                                        <p:cTn id="43" dur="1000"/>
                                        <p:tgtEl>
                                          <p:spTgt spid="36898"/>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ppt_x"/>
                                          </p:val>
                                        </p:tav>
                                        <p:tav tm="100000">
                                          <p:val>
                                            <p:strVal val="#ppt_x"/>
                                          </p:val>
                                        </p:tav>
                                      </p:tavLst>
                                    </p:anim>
                                    <p:anim calcmode="lin" valueType="num">
                                      <p:cBhvr additive="base">
                                        <p:cTn id="51" dur="500" fill="hold"/>
                                        <p:tgtEl>
                                          <p:spTgt spid="48"/>
                                        </p:tgtEl>
                                        <p:attrNameLst>
                                          <p:attrName>ppt_y</p:attrName>
                                        </p:attrNameLst>
                                      </p:cBhvr>
                                      <p:tavLst>
                                        <p:tav tm="0">
                                          <p:val>
                                            <p:strVal val="1+#ppt_h/2"/>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2394"/>
                                        </p:tgtEl>
                                        <p:attrNameLst>
                                          <p:attrName>style.visibility</p:attrName>
                                        </p:attrNameLst>
                                      </p:cBhvr>
                                      <p:to>
                                        <p:strVal val="visible"/>
                                      </p:to>
                                    </p:set>
                                    <p:anim calcmode="lin" valueType="num">
                                      <p:cBhvr additive="base">
                                        <p:cTn id="54" dur="500" fill="hold"/>
                                        <p:tgtEl>
                                          <p:spTgt spid="12394"/>
                                        </p:tgtEl>
                                        <p:attrNameLst>
                                          <p:attrName>ppt_x</p:attrName>
                                        </p:attrNameLst>
                                      </p:cBhvr>
                                      <p:tavLst>
                                        <p:tav tm="0">
                                          <p:val>
                                            <p:strVal val="0-#ppt_w/2"/>
                                          </p:val>
                                        </p:tav>
                                        <p:tav tm="100000">
                                          <p:val>
                                            <p:strVal val="#ppt_x"/>
                                          </p:val>
                                        </p:tav>
                                      </p:tavLst>
                                    </p:anim>
                                    <p:anim calcmode="lin" valueType="num">
                                      <p:cBhvr additive="base">
                                        <p:cTn id="55" dur="500" fill="hold"/>
                                        <p:tgtEl>
                                          <p:spTgt spid="12394"/>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36899"/>
                                        </p:tgtEl>
                                        <p:attrNameLst>
                                          <p:attrName>style.visibility</p:attrName>
                                        </p:attrNameLst>
                                      </p:cBhvr>
                                      <p:to>
                                        <p:strVal val="visible"/>
                                      </p:to>
                                    </p:set>
                                    <p:animEffect transition="in" filter="dissolve">
                                      <p:cBhvr>
                                        <p:cTn id="60" dur="1000"/>
                                        <p:tgtEl>
                                          <p:spTgt spid="36899"/>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2395"/>
                                        </p:tgtEl>
                                        <p:attrNameLst>
                                          <p:attrName>style.visibility</p:attrName>
                                        </p:attrNameLst>
                                      </p:cBhvr>
                                      <p:to>
                                        <p:strVal val="visible"/>
                                      </p:to>
                                    </p:set>
                                    <p:anim calcmode="lin" valueType="num">
                                      <p:cBhvr additive="base">
                                        <p:cTn id="71" dur="500" fill="hold"/>
                                        <p:tgtEl>
                                          <p:spTgt spid="12395"/>
                                        </p:tgtEl>
                                        <p:attrNameLst>
                                          <p:attrName>ppt_x</p:attrName>
                                        </p:attrNameLst>
                                      </p:cBhvr>
                                      <p:tavLst>
                                        <p:tav tm="0">
                                          <p:val>
                                            <p:strVal val="0-#ppt_w/2"/>
                                          </p:val>
                                        </p:tav>
                                        <p:tav tm="100000">
                                          <p:val>
                                            <p:strVal val="#ppt_x"/>
                                          </p:val>
                                        </p:tav>
                                      </p:tavLst>
                                    </p:anim>
                                    <p:anim calcmode="lin" valueType="num">
                                      <p:cBhvr additive="base">
                                        <p:cTn id="72" dur="500" fill="hold"/>
                                        <p:tgtEl>
                                          <p:spTgt spid="12395"/>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6894"/>
                                        </p:tgtEl>
                                        <p:attrNameLst>
                                          <p:attrName>style.visibility</p:attrName>
                                        </p:attrNameLst>
                                      </p:cBhvr>
                                      <p:to>
                                        <p:strVal val="visible"/>
                                      </p:to>
                                    </p:set>
                                    <p:anim calcmode="lin" valueType="num">
                                      <p:cBhvr additive="base">
                                        <p:cTn id="77" dur="500" fill="hold"/>
                                        <p:tgtEl>
                                          <p:spTgt spid="36894"/>
                                        </p:tgtEl>
                                        <p:attrNameLst>
                                          <p:attrName>ppt_x</p:attrName>
                                        </p:attrNameLst>
                                      </p:cBhvr>
                                      <p:tavLst>
                                        <p:tav tm="0">
                                          <p:val>
                                            <p:strVal val="#ppt_x"/>
                                          </p:val>
                                        </p:tav>
                                        <p:tav tm="100000">
                                          <p:val>
                                            <p:strVal val="#ppt_x"/>
                                          </p:val>
                                        </p:tav>
                                      </p:tavLst>
                                    </p:anim>
                                    <p:anim calcmode="lin" valueType="num">
                                      <p:cBhvr additive="base">
                                        <p:cTn id="78" dur="500" fill="hold"/>
                                        <p:tgtEl>
                                          <p:spTgt spid="3689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ppt_x"/>
                                          </p:val>
                                        </p:tav>
                                        <p:tav tm="100000">
                                          <p:val>
                                            <p:strVal val="#ppt_x"/>
                                          </p:val>
                                        </p:tav>
                                      </p:tavLst>
                                    </p:anim>
                                    <p:anim calcmode="lin" valueType="num">
                                      <p:cBhvr additive="base">
                                        <p:cTn id="82" dur="500" fill="hold"/>
                                        <p:tgtEl>
                                          <p:spTgt spid="4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fill="hold"/>
                                        <p:tgtEl>
                                          <p:spTgt spid="50"/>
                                        </p:tgtEl>
                                        <p:attrNameLst>
                                          <p:attrName>ppt_x</p:attrName>
                                        </p:attrNameLst>
                                      </p:cBhvr>
                                      <p:tavLst>
                                        <p:tav tm="0">
                                          <p:val>
                                            <p:strVal val="#ppt_x"/>
                                          </p:val>
                                        </p:tav>
                                        <p:tav tm="100000">
                                          <p:val>
                                            <p:strVal val="#ppt_x"/>
                                          </p:val>
                                        </p:tav>
                                      </p:tavLst>
                                    </p:anim>
                                    <p:anim calcmode="lin" valueType="num">
                                      <p:cBhvr additive="base">
                                        <p:cTn id="8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6896"/>
                                        </p:tgtEl>
                                        <p:attrNameLst>
                                          <p:attrName>style.visibility</p:attrName>
                                        </p:attrNameLst>
                                      </p:cBhvr>
                                      <p:to>
                                        <p:strVal val="visible"/>
                                      </p:to>
                                    </p:set>
                                    <p:anim calcmode="lin" valueType="num">
                                      <p:cBhvr additive="base">
                                        <p:cTn id="91" dur="500" fill="hold"/>
                                        <p:tgtEl>
                                          <p:spTgt spid="36896"/>
                                        </p:tgtEl>
                                        <p:attrNameLst>
                                          <p:attrName>ppt_x</p:attrName>
                                        </p:attrNameLst>
                                      </p:cBhvr>
                                      <p:tavLst>
                                        <p:tav tm="0">
                                          <p:val>
                                            <p:strVal val="#ppt_x"/>
                                          </p:val>
                                        </p:tav>
                                        <p:tav tm="100000">
                                          <p:val>
                                            <p:strVal val="#ppt_x"/>
                                          </p:val>
                                        </p:tav>
                                      </p:tavLst>
                                    </p:anim>
                                    <p:anim calcmode="lin" valueType="num">
                                      <p:cBhvr additive="base">
                                        <p:cTn id="92" dur="500" fill="hold"/>
                                        <p:tgtEl>
                                          <p:spTgt spid="3689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500" fill="hold"/>
                                        <p:tgtEl>
                                          <p:spTgt spid="51"/>
                                        </p:tgtEl>
                                        <p:attrNameLst>
                                          <p:attrName>ppt_x</p:attrName>
                                        </p:attrNameLst>
                                      </p:cBhvr>
                                      <p:tavLst>
                                        <p:tav tm="0">
                                          <p:val>
                                            <p:strVal val="#ppt_x"/>
                                          </p:val>
                                        </p:tav>
                                        <p:tav tm="100000">
                                          <p:val>
                                            <p:strVal val="#ppt_x"/>
                                          </p:val>
                                        </p:tav>
                                      </p:tavLst>
                                    </p:anim>
                                    <p:anim calcmode="lin" valueType="num">
                                      <p:cBhvr additive="base">
                                        <p:cTn id="10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nodeType="clickEffect">
                                  <p:stCondLst>
                                    <p:cond delay="0"/>
                                  </p:stCondLst>
                                  <p:childTnLst>
                                    <p:set>
                                      <p:cBhvr>
                                        <p:cTn id="104" dur="1" fill="hold">
                                          <p:stCondLst>
                                            <p:cond delay="0"/>
                                          </p:stCondLst>
                                        </p:cTn>
                                        <p:tgtEl>
                                          <p:spTgt spid="36900"/>
                                        </p:tgtEl>
                                        <p:attrNameLst>
                                          <p:attrName>style.visibility</p:attrName>
                                        </p:attrNameLst>
                                      </p:cBhvr>
                                      <p:to>
                                        <p:strVal val="visible"/>
                                      </p:to>
                                    </p:set>
                                    <p:animEffect transition="in" filter="dissolve">
                                      <p:cBhvr>
                                        <p:cTn id="105" dur="1000"/>
                                        <p:tgtEl>
                                          <p:spTgt spid="36900"/>
                                        </p:tgtEl>
                                      </p:cBhvr>
                                    </p:animEffect>
                                  </p:childTnLst>
                                </p:cTn>
                              </p:par>
                              <p:par>
                                <p:cTn id="106" presetID="2" presetClass="entr" presetSubtype="4"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fill="hold"/>
                                        <p:tgtEl>
                                          <p:spTgt spid="42"/>
                                        </p:tgtEl>
                                        <p:attrNameLst>
                                          <p:attrName>ppt_x</p:attrName>
                                        </p:attrNameLst>
                                      </p:cBhvr>
                                      <p:tavLst>
                                        <p:tav tm="0">
                                          <p:val>
                                            <p:strVal val="#ppt_x"/>
                                          </p:val>
                                        </p:tav>
                                        <p:tav tm="100000">
                                          <p:val>
                                            <p:strVal val="#ppt_x"/>
                                          </p:val>
                                        </p:tav>
                                      </p:tavLst>
                                    </p:anim>
                                    <p:anim calcmode="lin" valueType="num">
                                      <p:cBhvr additive="base">
                                        <p:cTn id="109" dur="500" fill="hold"/>
                                        <p:tgtEl>
                                          <p:spTgt spid="42"/>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 calcmode="lin" valueType="num">
                                      <p:cBhvr additive="base">
                                        <p:cTn id="112" dur="500" fill="hold"/>
                                        <p:tgtEl>
                                          <p:spTgt spid="52"/>
                                        </p:tgtEl>
                                        <p:attrNameLst>
                                          <p:attrName>ppt_x</p:attrName>
                                        </p:attrNameLst>
                                      </p:cBhvr>
                                      <p:tavLst>
                                        <p:tav tm="0">
                                          <p:val>
                                            <p:strVal val="#ppt_x"/>
                                          </p:val>
                                        </p:tav>
                                        <p:tav tm="100000">
                                          <p:val>
                                            <p:strVal val="#ppt_x"/>
                                          </p:val>
                                        </p:tav>
                                      </p:tavLst>
                                    </p:anim>
                                    <p:anim calcmode="lin" valueType="num">
                                      <p:cBhvr additive="base">
                                        <p:cTn id="113" dur="500" fill="hold"/>
                                        <p:tgtEl>
                                          <p:spTgt spid="52"/>
                                        </p:tgtEl>
                                        <p:attrNameLst>
                                          <p:attrName>ppt_y</p:attrName>
                                        </p:attrNameLst>
                                      </p:cBhvr>
                                      <p:tavLst>
                                        <p:tav tm="0">
                                          <p:val>
                                            <p:strVal val="1+#ppt_h/2"/>
                                          </p:val>
                                        </p:tav>
                                        <p:tav tm="100000">
                                          <p:val>
                                            <p:strVal val="#ppt_y"/>
                                          </p:val>
                                        </p:tav>
                                      </p:tavLst>
                                    </p:anim>
                                  </p:childTnLst>
                                </p:cTn>
                              </p:par>
                              <p:par>
                                <p:cTn id="114" presetID="2" presetClass="entr" presetSubtype="8" fill="hold" grpId="0" nodeType="withEffect">
                                  <p:stCondLst>
                                    <p:cond delay="0"/>
                                  </p:stCondLst>
                                  <p:childTnLst>
                                    <p:set>
                                      <p:cBhvr>
                                        <p:cTn id="115" dur="1" fill="hold">
                                          <p:stCondLst>
                                            <p:cond delay="0"/>
                                          </p:stCondLst>
                                        </p:cTn>
                                        <p:tgtEl>
                                          <p:spTgt spid="12396"/>
                                        </p:tgtEl>
                                        <p:attrNameLst>
                                          <p:attrName>style.visibility</p:attrName>
                                        </p:attrNameLst>
                                      </p:cBhvr>
                                      <p:to>
                                        <p:strVal val="visible"/>
                                      </p:to>
                                    </p:set>
                                    <p:anim calcmode="lin" valueType="num">
                                      <p:cBhvr additive="base">
                                        <p:cTn id="116" dur="500" fill="hold"/>
                                        <p:tgtEl>
                                          <p:spTgt spid="12396"/>
                                        </p:tgtEl>
                                        <p:attrNameLst>
                                          <p:attrName>ppt_x</p:attrName>
                                        </p:attrNameLst>
                                      </p:cBhvr>
                                      <p:tavLst>
                                        <p:tav tm="0">
                                          <p:val>
                                            <p:strVal val="0-#ppt_w/2"/>
                                          </p:val>
                                        </p:tav>
                                        <p:tav tm="100000">
                                          <p:val>
                                            <p:strVal val="#ppt_x"/>
                                          </p:val>
                                        </p:tav>
                                      </p:tavLst>
                                    </p:anim>
                                    <p:anim calcmode="lin" valueType="num">
                                      <p:cBhvr additive="base">
                                        <p:cTn id="117" dur="500" fill="hold"/>
                                        <p:tgtEl>
                                          <p:spTgt spid="12396"/>
                                        </p:tgtEl>
                                        <p:attrNameLst>
                                          <p:attrName>ppt_y</p:attrName>
                                        </p:attrNameLst>
                                      </p:cBhvr>
                                      <p:tavLst>
                                        <p:tav tm="0">
                                          <p:val>
                                            <p:strVal val="#ppt_y"/>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nodeType="clickEffect">
                                  <p:stCondLst>
                                    <p:cond delay="0"/>
                                  </p:stCondLst>
                                  <p:childTnLst>
                                    <p:set>
                                      <p:cBhvr>
                                        <p:cTn id="121" dur="1" fill="hold">
                                          <p:stCondLst>
                                            <p:cond delay="0"/>
                                          </p:stCondLst>
                                        </p:cTn>
                                        <p:tgtEl>
                                          <p:spTgt spid="36897"/>
                                        </p:tgtEl>
                                        <p:attrNameLst>
                                          <p:attrName>style.visibility</p:attrName>
                                        </p:attrNameLst>
                                      </p:cBhvr>
                                      <p:to>
                                        <p:strVal val="visible"/>
                                      </p:to>
                                    </p:set>
                                    <p:animEffect transition="in" filter="dissolve">
                                      <p:cBhvr>
                                        <p:cTn id="122" dur="1000"/>
                                        <p:tgtEl>
                                          <p:spTgt spid="36897"/>
                                        </p:tgtEl>
                                      </p:cBhvr>
                                    </p:animEffect>
                                  </p:childTnLst>
                                </p:cTn>
                              </p:par>
                              <p:par>
                                <p:cTn id="123" presetID="2" presetClass="entr" presetSubtype="4"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additive="base">
                                        <p:cTn id="125" dur="500" fill="hold"/>
                                        <p:tgtEl>
                                          <p:spTgt spid="43"/>
                                        </p:tgtEl>
                                        <p:attrNameLst>
                                          <p:attrName>ppt_x</p:attrName>
                                        </p:attrNameLst>
                                      </p:cBhvr>
                                      <p:tavLst>
                                        <p:tav tm="0">
                                          <p:val>
                                            <p:strVal val="#ppt_x"/>
                                          </p:val>
                                        </p:tav>
                                        <p:tav tm="100000">
                                          <p:val>
                                            <p:strVal val="#ppt_x"/>
                                          </p:val>
                                        </p:tav>
                                      </p:tavLst>
                                    </p:anim>
                                    <p:anim calcmode="lin" valueType="num">
                                      <p:cBhvr additive="base">
                                        <p:cTn id="126" dur="500" fill="hold"/>
                                        <p:tgtEl>
                                          <p:spTgt spid="43"/>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
                                        </p:tgtEl>
                                        <p:attrNameLst>
                                          <p:attrName>style.visibility</p:attrName>
                                        </p:attrNameLst>
                                      </p:cBhvr>
                                      <p:to>
                                        <p:strVal val="visible"/>
                                      </p:to>
                                    </p:set>
                                    <p:anim calcmode="lin" valueType="num">
                                      <p:cBhvr additive="base">
                                        <p:cTn id="129" dur="500" fill="hold"/>
                                        <p:tgtEl>
                                          <p:spTgt spid="5"/>
                                        </p:tgtEl>
                                        <p:attrNameLst>
                                          <p:attrName>ppt_x</p:attrName>
                                        </p:attrNameLst>
                                      </p:cBhvr>
                                      <p:tavLst>
                                        <p:tav tm="0">
                                          <p:val>
                                            <p:strVal val="#ppt_x"/>
                                          </p:val>
                                        </p:tav>
                                        <p:tav tm="100000">
                                          <p:val>
                                            <p:strVal val="#ppt_x"/>
                                          </p:val>
                                        </p:tav>
                                      </p:tavLst>
                                    </p:anim>
                                    <p:anim calcmode="lin" valueType="num">
                                      <p:cBhvr additive="base">
                                        <p:cTn id="130" dur="500" fill="hold"/>
                                        <p:tgtEl>
                                          <p:spTgt spid="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 calcmode="lin" valueType="num">
                                      <p:cBhvr additive="base">
                                        <p:cTn id="133" dur="500" fill="hold"/>
                                        <p:tgtEl>
                                          <p:spTgt spid="53"/>
                                        </p:tgtEl>
                                        <p:attrNameLst>
                                          <p:attrName>ppt_x</p:attrName>
                                        </p:attrNameLst>
                                      </p:cBhvr>
                                      <p:tavLst>
                                        <p:tav tm="0">
                                          <p:val>
                                            <p:strVal val="#ppt_x"/>
                                          </p:val>
                                        </p:tav>
                                        <p:tav tm="100000">
                                          <p:val>
                                            <p:strVal val="#ppt_x"/>
                                          </p:val>
                                        </p:tav>
                                      </p:tavLst>
                                    </p:anim>
                                    <p:anim calcmode="lin" valueType="num">
                                      <p:cBhvr additive="base">
                                        <p:cTn id="134" dur="500" fill="hold"/>
                                        <p:tgtEl>
                                          <p:spTgt spid="53"/>
                                        </p:tgtEl>
                                        <p:attrNameLst>
                                          <p:attrName>ppt_y</p:attrName>
                                        </p:attrNameLst>
                                      </p:cBhvr>
                                      <p:tavLst>
                                        <p:tav tm="0">
                                          <p:val>
                                            <p:strVal val="1+#ppt_h/2"/>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12397"/>
                                        </p:tgtEl>
                                        <p:attrNameLst>
                                          <p:attrName>style.visibility</p:attrName>
                                        </p:attrNameLst>
                                      </p:cBhvr>
                                      <p:to>
                                        <p:strVal val="visible"/>
                                      </p:to>
                                    </p:set>
                                    <p:anim calcmode="lin" valueType="num">
                                      <p:cBhvr additive="base">
                                        <p:cTn id="137" dur="500" fill="hold"/>
                                        <p:tgtEl>
                                          <p:spTgt spid="12397"/>
                                        </p:tgtEl>
                                        <p:attrNameLst>
                                          <p:attrName>ppt_x</p:attrName>
                                        </p:attrNameLst>
                                      </p:cBhvr>
                                      <p:tavLst>
                                        <p:tav tm="0">
                                          <p:val>
                                            <p:strVal val="0-#ppt_w/2"/>
                                          </p:val>
                                        </p:tav>
                                        <p:tav tm="100000">
                                          <p:val>
                                            <p:strVal val="#ppt_x"/>
                                          </p:val>
                                        </p:tav>
                                      </p:tavLst>
                                    </p:anim>
                                    <p:anim calcmode="lin" valueType="num">
                                      <p:cBhvr additive="base">
                                        <p:cTn id="138" dur="500" fill="hold"/>
                                        <p:tgtEl>
                                          <p:spTgt spid="12397"/>
                                        </p:tgtEl>
                                        <p:attrNameLst>
                                          <p:attrName>ppt_y</p:attrName>
                                        </p:attrNameLst>
                                      </p:cBhvr>
                                      <p:tavLst>
                                        <p:tav tm="0">
                                          <p:val>
                                            <p:strVal val="#ppt_y"/>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 calcmode="lin" valueType="num">
                                      <p:cBhvr additive="base">
                                        <p:cTn id="143" dur="500" fill="hold"/>
                                        <p:tgtEl>
                                          <p:spTgt spid="6"/>
                                        </p:tgtEl>
                                        <p:attrNameLst>
                                          <p:attrName>ppt_x</p:attrName>
                                        </p:attrNameLst>
                                      </p:cBhvr>
                                      <p:tavLst>
                                        <p:tav tm="0">
                                          <p:val>
                                            <p:strVal val="#ppt_x"/>
                                          </p:val>
                                        </p:tav>
                                        <p:tav tm="100000">
                                          <p:val>
                                            <p:strVal val="#ppt_x"/>
                                          </p:val>
                                        </p:tav>
                                      </p:tavLst>
                                    </p:anim>
                                    <p:anim calcmode="lin" valueType="num">
                                      <p:cBhvr additive="base">
                                        <p:cTn id="1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8" grpId="0"/>
      <p:bldP spid="39" grpId="0"/>
      <p:bldP spid="40" grpId="0"/>
      <p:bldP spid="41" grpId="0"/>
      <p:bldP spid="42" grpId="0"/>
      <p:bldP spid="43" grpId="0"/>
      <p:bldP spid="5" grpId="0"/>
      <p:bldP spid="6" grpId="0"/>
      <p:bldP spid="7" grpId="0"/>
      <p:bldP spid="47" grpId="0"/>
      <p:bldP spid="48" grpId="0"/>
      <p:bldP spid="49" grpId="0"/>
      <p:bldP spid="50" grpId="0"/>
      <p:bldP spid="51" grpId="0"/>
      <p:bldP spid="52" grpId="0"/>
      <p:bldP spid="53" grpId="0"/>
      <p:bldP spid="12392" grpId="0" animBg="1"/>
      <p:bldP spid="12393" grpId="0" animBg="1"/>
      <p:bldP spid="12394" grpId="0" animBg="1"/>
      <p:bldP spid="12395" grpId="0" animBg="1"/>
      <p:bldP spid="12396" grpId="0" animBg="1"/>
      <p:bldP spid="123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395288" y="188913"/>
            <a:ext cx="8245475" cy="1025281"/>
          </a:xfrm>
          <a:prstGeom prst="rect">
            <a:avLst/>
          </a:prstGeom>
          <a:noFill/>
          <a:ln w="9525" algn="ctr">
            <a:noFill/>
            <a:miter lim="800000"/>
            <a:headEnd/>
            <a:tailEnd/>
          </a:ln>
          <a:effectLst/>
        </p:spPr>
        <p:txBody>
          <a:bodyPr wrap="square">
            <a:spAutoFit/>
          </a:bodyPr>
          <a:lstStyle/>
          <a:p>
            <a:pPr defTabSz="914400" hangingPunct="1">
              <a:lnSpc>
                <a:spcPct val="102000"/>
              </a:lnSpc>
              <a:spcAft>
                <a:spcPts val="1425"/>
              </a:spcAft>
            </a:pPr>
            <a:r>
              <a:rPr lang="en-US" altLang="it-IT" sz="2400" b="1" dirty="0">
                <a:solidFill>
                  <a:srgbClr val="000000"/>
                </a:solidFill>
                <a:latin typeface="Times New Roman" pitchFamily="18" charset="0"/>
              </a:rPr>
              <a:t>The </a:t>
            </a:r>
            <a:r>
              <a:rPr lang="en-US" altLang="it-IT" sz="2400" b="1" dirty="0" smtClean="0">
                <a:solidFill>
                  <a:srgbClr val="000000"/>
                </a:solidFill>
                <a:latin typeface="Times New Roman" pitchFamily="18" charset="0"/>
              </a:rPr>
              <a:t>databases </a:t>
            </a:r>
            <a:r>
              <a:rPr lang="en-US" altLang="it-IT" sz="2400" b="1" dirty="0">
                <a:solidFill>
                  <a:srgbClr val="000000"/>
                </a:solidFill>
                <a:latin typeface="Times New Roman" pitchFamily="18" charset="0"/>
              </a:rPr>
              <a:t>completion and their correlation</a:t>
            </a:r>
          </a:p>
          <a:p>
            <a:pPr defTabSz="914400" hangingPunct="1">
              <a:lnSpc>
                <a:spcPct val="102000"/>
              </a:lnSpc>
              <a:spcAft>
                <a:spcPts val="1425"/>
              </a:spcAft>
            </a:pPr>
            <a:endParaRPr lang="it-IT" altLang="it-IT" sz="2400" b="1" dirty="0">
              <a:solidFill>
                <a:srgbClr val="000000"/>
              </a:solidFill>
              <a:latin typeface="Times New Roman" pitchFamily="18" charset="0"/>
            </a:endParaRPr>
          </a:p>
        </p:txBody>
      </p:sp>
      <p:grpSp>
        <p:nvGrpSpPr>
          <p:cNvPr id="7172" name="Group 22"/>
          <p:cNvGrpSpPr>
            <a:grpSpLocks/>
          </p:cNvGrpSpPr>
          <p:nvPr/>
        </p:nvGrpSpPr>
        <p:grpSpPr bwMode="auto">
          <a:xfrm>
            <a:off x="2051050" y="1196975"/>
            <a:ext cx="4968875" cy="4397375"/>
            <a:chOff x="1338" y="890"/>
            <a:chExt cx="3130" cy="2770"/>
          </a:xfrm>
        </p:grpSpPr>
        <p:pic>
          <p:nvPicPr>
            <p:cNvPr id="7204" name="Picture 5" descr="database"/>
            <p:cNvPicPr>
              <a:picLocks noChangeAspect="1" noChangeArrowheads="1"/>
            </p:cNvPicPr>
            <p:nvPr/>
          </p:nvPicPr>
          <p:blipFill>
            <a:blip r:embed="rId2" cstate="print"/>
            <a:srcRect/>
            <a:stretch>
              <a:fillRect/>
            </a:stretch>
          </p:blipFill>
          <p:spPr bwMode="auto">
            <a:xfrm>
              <a:off x="3289" y="2432"/>
              <a:ext cx="816" cy="817"/>
            </a:xfrm>
            <a:prstGeom prst="rect">
              <a:avLst/>
            </a:prstGeom>
            <a:noFill/>
            <a:ln w="9525">
              <a:noFill/>
              <a:miter lim="800000"/>
              <a:headEnd/>
              <a:tailEnd/>
            </a:ln>
          </p:spPr>
        </p:pic>
        <p:pic>
          <p:nvPicPr>
            <p:cNvPr id="7205" name="Picture 6" descr="database"/>
            <p:cNvPicPr>
              <a:picLocks noChangeAspect="1" noChangeArrowheads="1"/>
            </p:cNvPicPr>
            <p:nvPr/>
          </p:nvPicPr>
          <p:blipFill>
            <a:blip r:embed="rId2" cstate="print"/>
            <a:srcRect/>
            <a:stretch>
              <a:fillRect/>
            </a:stretch>
          </p:blipFill>
          <p:spPr bwMode="auto">
            <a:xfrm>
              <a:off x="1792" y="2431"/>
              <a:ext cx="816" cy="817"/>
            </a:xfrm>
            <a:prstGeom prst="rect">
              <a:avLst/>
            </a:prstGeom>
            <a:noFill/>
            <a:ln w="9525">
              <a:noFill/>
              <a:miter lim="800000"/>
              <a:headEnd/>
              <a:tailEnd/>
            </a:ln>
          </p:spPr>
        </p:pic>
        <p:pic>
          <p:nvPicPr>
            <p:cNvPr id="7206" name="Picture 7" descr="database"/>
            <p:cNvPicPr>
              <a:picLocks noChangeAspect="1" noChangeArrowheads="1"/>
            </p:cNvPicPr>
            <p:nvPr/>
          </p:nvPicPr>
          <p:blipFill>
            <a:blip r:embed="rId2" cstate="print"/>
            <a:srcRect/>
            <a:stretch>
              <a:fillRect/>
            </a:stretch>
          </p:blipFill>
          <p:spPr bwMode="auto">
            <a:xfrm>
              <a:off x="3289" y="1207"/>
              <a:ext cx="816" cy="817"/>
            </a:xfrm>
            <a:prstGeom prst="rect">
              <a:avLst/>
            </a:prstGeom>
            <a:noFill/>
            <a:ln w="9525">
              <a:noFill/>
              <a:miter lim="800000"/>
              <a:headEnd/>
              <a:tailEnd/>
            </a:ln>
          </p:spPr>
        </p:pic>
        <p:pic>
          <p:nvPicPr>
            <p:cNvPr id="7207" name="Picture 8" descr="database"/>
            <p:cNvPicPr>
              <a:picLocks noChangeAspect="1" noChangeArrowheads="1"/>
            </p:cNvPicPr>
            <p:nvPr/>
          </p:nvPicPr>
          <p:blipFill>
            <a:blip r:embed="rId2" cstate="print"/>
            <a:srcRect/>
            <a:stretch>
              <a:fillRect/>
            </a:stretch>
          </p:blipFill>
          <p:spPr bwMode="auto">
            <a:xfrm>
              <a:off x="1792" y="1207"/>
              <a:ext cx="816" cy="817"/>
            </a:xfrm>
            <a:prstGeom prst="rect">
              <a:avLst/>
            </a:prstGeom>
            <a:noFill/>
            <a:ln w="9525">
              <a:noFill/>
              <a:miter lim="800000"/>
              <a:headEnd/>
              <a:tailEnd/>
            </a:ln>
          </p:spPr>
        </p:pic>
        <p:sp>
          <p:nvSpPr>
            <p:cNvPr id="7208" name="Line 9"/>
            <p:cNvSpPr>
              <a:spLocks noChangeShapeType="1"/>
            </p:cNvSpPr>
            <p:nvPr/>
          </p:nvSpPr>
          <p:spPr bwMode="auto">
            <a:xfrm>
              <a:off x="2880" y="1162"/>
              <a:ext cx="0" cy="2238"/>
            </a:xfrm>
            <a:prstGeom prst="line">
              <a:avLst/>
            </a:prstGeom>
            <a:noFill/>
            <a:ln w="9525">
              <a:solidFill>
                <a:schemeClr val="tx1"/>
              </a:solidFill>
              <a:round/>
              <a:headEnd/>
              <a:tailEnd/>
            </a:ln>
            <a:effectLst/>
          </p:spPr>
          <p:txBody>
            <a:bodyPr/>
            <a:lstStyle/>
            <a:p>
              <a:endParaRPr lang="it-IT"/>
            </a:p>
          </p:txBody>
        </p:sp>
        <p:sp>
          <p:nvSpPr>
            <p:cNvPr id="7209" name="Line 10"/>
            <p:cNvSpPr>
              <a:spLocks noChangeShapeType="1"/>
            </p:cNvSpPr>
            <p:nvPr/>
          </p:nvSpPr>
          <p:spPr bwMode="auto">
            <a:xfrm>
              <a:off x="1338" y="2221"/>
              <a:ext cx="3130" cy="0"/>
            </a:xfrm>
            <a:prstGeom prst="line">
              <a:avLst/>
            </a:prstGeom>
            <a:noFill/>
            <a:ln w="9525">
              <a:solidFill>
                <a:schemeClr val="tx1"/>
              </a:solidFill>
              <a:round/>
              <a:headEnd/>
              <a:tailEnd/>
            </a:ln>
            <a:effectLst/>
          </p:spPr>
          <p:txBody>
            <a:bodyPr/>
            <a:lstStyle/>
            <a:p>
              <a:endParaRPr lang="it-IT"/>
            </a:p>
          </p:txBody>
        </p:sp>
        <p:sp>
          <p:nvSpPr>
            <p:cNvPr id="7210" name="Text Box 11"/>
            <p:cNvSpPr txBox="1">
              <a:spLocks noChangeArrowheads="1"/>
            </p:cNvSpPr>
            <p:nvPr/>
          </p:nvSpPr>
          <p:spPr bwMode="auto">
            <a:xfrm>
              <a:off x="2730" y="890"/>
              <a:ext cx="868" cy="215"/>
            </a:xfrm>
            <a:prstGeom prst="rect">
              <a:avLst/>
            </a:prstGeom>
            <a:noFill/>
            <a:ln w="9525">
              <a:noFill/>
              <a:miter lim="800000"/>
              <a:headEnd/>
              <a:tailEnd/>
            </a:ln>
            <a:effectLst/>
          </p:spPr>
          <p:txBody>
            <a:bodyPr wrap="none">
              <a:spAutoFit/>
            </a:bodyPr>
            <a:lstStyle/>
            <a:p>
              <a:pPr defTabSz="914400" hangingPunct="1">
                <a:lnSpc>
                  <a:spcPct val="102000"/>
                </a:lnSpc>
                <a:spcAft>
                  <a:spcPts val="1425"/>
                </a:spcAft>
              </a:pPr>
              <a:r>
                <a:rPr lang="it-IT" altLang="it-IT" sz="1600" b="1">
                  <a:solidFill>
                    <a:srgbClr val="000000"/>
                  </a:solidFill>
                  <a:latin typeface="Calibri" pitchFamily="34" charset="0"/>
                </a:rPr>
                <a:t>Land Cadastre</a:t>
              </a:r>
            </a:p>
          </p:txBody>
        </p:sp>
        <p:sp>
          <p:nvSpPr>
            <p:cNvPr id="7211" name="Text Box 12"/>
            <p:cNvSpPr txBox="1">
              <a:spLocks noChangeArrowheads="1"/>
            </p:cNvSpPr>
            <p:nvPr/>
          </p:nvSpPr>
          <p:spPr bwMode="auto">
            <a:xfrm>
              <a:off x="2676" y="3445"/>
              <a:ext cx="1097" cy="215"/>
            </a:xfrm>
            <a:prstGeom prst="rect">
              <a:avLst/>
            </a:prstGeom>
            <a:noFill/>
            <a:ln w="9525">
              <a:noFill/>
              <a:miter lim="800000"/>
              <a:headEnd/>
              <a:tailEnd/>
            </a:ln>
            <a:effectLst/>
          </p:spPr>
          <p:txBody>
            <a:bodyPr wrap="none">
              <a:spAutoFit/>
            </a:bodyPr>
            <a:lstStyle/>
            <a:p>
              <a:pPr defTabSz="914400" hangingPunct="1">
                <a:lnSpc>
                  <a:spcPct val="102000"/>
                </a:lnSpc>
                <a:spcAft>
                  <a:spcPts val="1425"/>
                </a:spcAft>
              </a:pPr>
              <a:r>
                <a:rPr lang="it-IT" altLang="it-IT" sz="1600" b="1">
                  <a:solidFill>
                    <a:srgbClr val="000000"/>
                  </a:solidFill>
                  <a:latin typeface="Calibri" pitchFamily="34" charset="0"/>
                </a:rPr>
                <a:t>Buildings Cadastre</a:t>
              </a:r>
            </a:p>
          </p:txBody>
        </p:sp>
        <p:sp>
          <p:nvSpPr>
            <p:cNvPr id="7212" name="Text Box 13"/>
            <p:cNvSpPr txBox="1">
              <a:spLocks noChangeArrowheads="1"/>
            </p:cNvSpPr>
            <p:nvPr/>
          </p:nvSpPr>
          <p:spPr bwMode="auto">
            <a:xfrm>
              <a:off x="1812" y="1450"/>
              <a:ext cx="765" cy="32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200" b="1">
                <a:solidFill>
                  <a:srgbClr val="000000"/>
                </a:solidFill>
                <a:latin typeface="Calibri" pitchFamily="34" charset="0"/>
              </a:endParaRPr>
            </a:p>
            <a:p>
              <a:pPr algn="ctr" defTabSz="914400" hangingPunct="1">
                <a:lnSpc>
                  <a:spcPct val="102000"/>
                </a:lnSpc>
                <a:spcAft>
                  <a:spcPts val="400"/>
                </a:spcAft>
              </a:pPr>
              <a:r>
                <a:rPr lang="it-IT" altLang="it-IT" sz="1200" b="1">
                  <a:solidFill>
                    <a:srgbClr val="000000"/>
                  </a:solidFill>
                  <a:latin typeface="Calibri" pitchFamily="34" charset="0"/>
                </a:rPr>
                <a:t>Cartographic DB</a:t>
              </a:r>
              <a:endParaRPr lang="it-IT" altLang="it-IT" sz="1200">
                <a:solidFill>
                  <a:srgbClr val="000000"/>
                </a:solidFill>
                <a:latin typeface="Calibri" pitchFamily="34" charset="0"/>
              </a:endParaRPr>
            </a:p>
          </p:txBody>
        </p:sp>
        <p:sp>
          <p:nvSpPr>
            <p:cNvPr id="7213" name="Text Box 14"/>
            <p:cNvSpPr txBox="1">
              <a:spLocks noChangeArrowheads="1"/>
            </p:cNvSpPr>
            <p:nvPr/>
          </p:nvSpPr>
          <p:spPr bwMode="auto">
            <a:xfrm>
              <a:off x="3343" y="1450"/>
              <a:ext cx="722" cy="32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200" b="1">
                <a:solidFill>
                  <a:srgbClr val="000000"/>
                </a:solidFill>
                <a:latin typeface="Calibri" pitchFamily="34" charset="0"/>
              </a:endParaRPr>
            </a:p>
            <a:p>
              <a:pPr algn="ctr" defTabSz="914400" hangingPunct="1">
                <a:lnSpc>
                  <a:spcPct val="102000"/>
                </a:lnSpc>
                <a:spcAft>
                  <a:spcPts val="400"/>
                </a:spcAft>
              </a:pPr>
              <a:r>
                <a:rPr lang="it-IT" altLang="it-IT" sz="1200" b="1">
                  <a:solidFill>
                    <a:srgbClr val="000000"/>
                  </a:solidFill>
                  <a:latin typeface="Calibri" pitchFamily="34" charset="0"/>
                </a:rPr>
                <a:t>Descriptive DB </a:t>
              </a:r>
            </a:p>
          </p:txBody>
        </p:sp>
        <p:sp>
          <p:nvSpPr>
            <p:cNvPr id="7214" name="Text Box 15"/>
            <p:cNvSpPr txBox="1">
              <a:spLocks noChangeArrowheads="1"/>
            </p:cNvSpPr>
            <p:nvPr/>
          </p:nvSpPr>
          <p:spPr bwMode="auto">
            <a:xfrm>
              <a:off x="3361" y="2675"/>
              <a:ext cx="700" cy="32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200" b="1">
                <a:solidFill>
                  <a:srgbClr val="000000"/>
                </a:solidFill>
                <a:latin typeface="Calibri" pitchFamily="34" charset="0"/>
              </a:endParaRPr>
            </a:p>
            <a:p>
              <a:pPr algn="ctr" defTabSz="914400" hangingPunct="1">
                <a:lnSpc>
                  <a:spcPct val="102000"/>
                </a:lnSpc>
                <a:spcAft>
                  <a:spcPts val="400"/>
                </a:spcAft>
              </a:pPr>
              <a:r>
                <a:rPr lang="it-IT" altLang="it-IT" sz="1200" b="1">
                  <a:solidFill>
                    <a:srgbClr val="000000"/>
                  </a:solidFill>
                  <a:latin typeface="Calibri" pitchFamily="34" charset="0"/>
                </a:rPr>
                <a:t>Descriptive DB</a:t>
              </a:r>
            </a:p>
          </p:txBody>
        </p:sp>
        <p:sp>
          <p:nvSpPr>
            <p:cNvPr id="7215" name="Text Box 16"/>
            <p:cNvSpPr txBox="1">
              <a:spLocks noChangeArrowheads="1"/>
            </p:cNvSpPr>
            <p:nvPr/>
          </p:nvSpPr>
          <p:spPr bwMode="auto">
            <a:xfrm>
              <a:off x="1855" y="2675"/>
              <a:ext cx="575" cy="324"/>
            </a:xfrm>
            <a:prstGeom prst="rect">
              <a:avLst/>
            </a:prstGeom>
            <a:noFill/>
            <a:ln w="9525">
              <a:noFill/>
              <a:miter lim="800000"/>
              <a:headEnd/>
              <a:tailEnd/>
            </a:ln>
            <a:effectLst/>
          </p:spPr>
          <p:txBody>
            <a:bodyPr wrap="none">
              <a:spAutoFit/>
            </a:bodyPr>
            <a:lstStyle/>
            <a:p>
              <a:pPr algn="ctr" defTabSz="914400" hangingPunct="1">
                <a:lnSpc>
                  <a:spcPct val="102000"/>
                </a:lnSpc>
                <a:spcAft>
                  <a:spcPts val="400"/>
                </a:spcAft>
              </a:pPr>
              <a:endParaRPr lang="it-IT" altLang="it-IT" sz="1200" b="1">
                <a:solidFill>
                  <a:srgbClr val="000000"/>
                </a:solidFill>
                <a:latin typeface="Calibri" pitchFamily="34" charset="0"/>
              </a:endParaRPr>
            </a:p>
            <a:p>
              <a:pPr algn="ctr" defTabSz="914400" hangingPunct="1">
                <a:lnSpc>
                  <a:spcPct val="102000"/>
                </a:lnSpc>
                <a:spcAft>
                  <a:spcPts val="400"/>
                </a:spcAft>
              </a:pPr>
              <a:r>
                <a:rPr lang="it-IT" altLang="it-IT" sz="1200" b="1">
                  <a:solidFill>
                    <a:srgbClr val="000000"/>
                  </a:solidFill>
                  <a:latin typeface="Calibri" pitchFamily="34" charset="0"/>
                </a:rPr>
                <a:t>     Plans DB</a:t>
              </a:r>
            </a:p>
          </p:txBody>
        </p:sp>
      </p:grpSp>
      <p:sp>
        <p:nvSpPr>
          <p:cNvPr id="5138" name="AutoShape 17"/>
          <p:cNvSpPr>
            <a:spLocks noChangeArrowheads="1"/>
          </p:cNvSpPr>
          <p:nvPr/>
        </p:nvSpPr>
        <p:spPr bwMode="auto">
          <a:xfrm>
            <a:off x="4210050" y="2228850"/>
            <a:ext cx="576263" cy="215900"/>
          </a:xfrm>
          <a:prstGeom prst="leftRightArrow">
            <a:avLst>
              <a:gd name="adj1" fmla="val 50000"/>
              <a:gd name="adj2" fmla="val 53382"/>
            </a:avLst>
          </a:prstGeom>
          <a:solidFill>
            <a:srgbClr val="FF0000"/>
          </a:solidFill>
          <a:ln w="9525">
            <a:solidFill>
              <a:schemeClr val="tx1"/>
            </a:solidFill>
            <a:miter lim="800000"/>
            <a:headEnd/>
            <a:tailEnd/>
          </a:ln>
          <a:effectLst/>
        </p:spPr>
        <p:txBody>
          <a:bodyPr wrap="none" anchor="ctr"/>
          <a:lstStyle/>
          <a:p>
            <a:pPr defTabSz="914400" hangingPunct="1">
              <a:lnSpc>
                <a:spcPct val="102000"/>
              </a:lnSpc>
              <a:spcAft>
                <a:spcPts val="1425"/>
              </a:spcAft>
            </a:pPr>
            <a:endParaRPr lang="it-IT" altLang="it-IT">
              <a:solidFill>
                <a:srgbClr val="000000"/>
              </a:solidFill>
              <a:latin typeface="Calibri" pitchFamily="34" charset="0"/>
            </a:endParaRPr>
          </a:p>
        </p:txBody>
      </p:sp>
      <p:sp>
        <p:nvSpPr>
          <p:cNvPr id="5139" name="AutoShape 18"/>
          <p:cNvSpPr>
            <a:spLocks noChangeArrowheads="1"/>
          </p:cNvSpPr>
          <p:nvPr/>
        </p:nvSpPr>
        <p:spPr bwMode="auto">
          <a:xfrm rot="5400000">
            <a:off x="5537200" y="3206751"/>
            <a:ext cx="517525" cy="215900"/>
          </a:xfrm>
          <a:prstGeom prst="leftRightArrow">
            <a:avLst>
              <a:gd name="adj1" fmla="val 50000"/>
              <a:gd name="adj2" fmla="val 47941"/>
            </a:avLst>
          </a:prstGeom>
          <a:solidFill>
            <a:srgbClr val="FF0000"/>
          </a:solidFill>
          <a:ln w="9525">
            <a:solidFill>
              <a:schemeClr val="tx1"/>
            </a:solidFill>
            <a:miter lim="800000"/>
            <a:headEnd/>
            <a:tailEnd/>
          </a:ln>
          <a:effectLst/>
        </p:spPr>
        <p:txBody>
          <a:bodyPr wrap="none" anchor="ctr"/>
          <a:lstStyle/>
          <a:p>
            <a:pPr defTabSz="914400" hangingPunct="1">
              <a:lnSpc>
                <a:spcPct val="102000"/>
              </a:lnSpc>
              <a:spcAft>
                <a:spcPts val="1425"/>
              </a:spcAft>
            </a:pPr>
            <a:endParaRPr lang="it-IT" altLang="it-IT">
              <a:solidFill>
                <a:srgbClr val="000000"/>
              </a:solidFill>
              <a:latin typeface="Calibri" pitchFamily="34" charset="0"/>
            </a:endParaRPr>
          </a:p>
        </p:txBody>
      </p:sp>
      <p:sp>
        <p:nvSpPr>
          <p:cNvPr id="5140" name="AutoShape 19"/>
          <p:cNvSpPr>
            <a:spLocks noChangeArrowheads="1"/>
          </p:cNvSpPr>
          <p:nvPr/>
        </p:nvSpPr>
        <p:spPr bwMode="auto">
          <a:xfrm>
            <a:off x="4210050" y="4102100"/>
            <a:ext cx="576263" cy="215900"/>
          </a:xfrm>
          <a:prstGeom prst="leftRightArrow">
            <a:avLst>
              <a:gd name="adj1" fmla="val 50000"/>
              <a:gd name="adj2" fmla="val 53382"/>
            </a:avLst>
          </a:prstGeom>
          <a:solidFill>
            <a:srgbClr val="FF0000"/>
          </a:solidFill>
          <a:ln w="9525">
            <a:solidFill>
              <a:schemeClr val="tx1"/>
            </a:solidFill>
            <a:miter lim="800000"/>
            <a:headEnd/>
            <a:tailEnd/>
          </a:ln>
          <a:effectLst/>
        </p:spPr>
        <p:txBody>
          <a:bodyPr wrap="none" anchor="ctr"/>
          <a:lstStyle/>
          <a:p>
            <a:pPr defTabSz="914400" hangingPunct="1">
              <a:lnSpc>
                <a:spcPct val="102000"/>
              </a:lnSpc>
              <a:spcAft>
                <a:spcPts val="1425"/>
              </a:spcAft>
            </a:pPr>
            <a:endParaRPr lang="it-IT" altLang="it-IT">
              <a:solidFill>
                <a:srgbClr val="000000"/>
              </a:solidFill>
              <a:latin typeface="Calibri" pitchFamily="34" charset="0"/>
            </a:endParaRPr>
          </a:p>
        </p:txBody>
      </p:sp>
      <p:grpSp>
        <p:nvGrpSpPr>
          <p:cNvPr id="15409" name="Group 49"/>
          <p:cNvGrpSpPr>
            <a:grpSpLocks/>
          </p:cNvGrpSpPr>
          <p:nvPr/>
        </p:nvGrpSpPr>
        <p:grpSpPr bwMode="auto">
          <a:xfrm>
            <a:off x="1619250" y="1196975"/>
            <a:ext cx="1798638" cy="3384550"/>
            <a:chOff x="1066" y="890"/>
            <a:chExt cx="1133" cy="2132"/>
          </a:xfrm>
        </p:grpSpPr>
        <p:grpSp>
          <p:nvGrpSpPr>
            <p:cNvPr id="7192" name="Group 45"/>
            <p:cNvGrpSpPr>
              <a:grpSpLocks/>
            </p:cNvGrpSpPr>
            <p:nvPr/>
          </p:nvGrpSpPr>
          <p:grpSpPr bwMode="auto">
            <a:xfrm>
              <a:off x="1066" y="890"/>
              <a:ext cx="1133" cy="608"/>
              <a:chOff x="1066" y="872"/>
              <a:chExt cx="1133" cy="608"/>
            </a:xfrm>
          </p:grpSpPr>
          <p:grpSp>
            <p:nvGrpSpPr>
              <p:cNvPr id="7199" name="Group 36"/>
              <p:cNvGrpSpPr>
                <a:grpSpLocks/>
              </p:cNvGrpSpPr>
              <p:nvPr/>
            </p:nvGrpSpPr>
            <p:grpSpPr bwMode="auto">
              <a:xfrm>
                <a:off x="1066" y="872"/>
                <a:ext cx="635" cy="608"/>
                <a:chOff x="1066" y="872"/>
                <a:chExt cx="635" cy="608"/>
              </a:xfrm>
            </p:grpSpPr>
            <p:pic>
              <p:nvPicPr>
                <p:cNvPr id="7201" name="Immagine 3"/>
                <p:cNvPicPr>
                  <a:picLocks noChangeAspect="1" noChangeArrowheads="1"/>
                </p:cNvPicPr>
                <p:nvPr/>
              </p:nvPicPr>
              <p:blipFill>
                <a:blip r:embed="rId3" cstate="print"/>
                <a:srcRect/>
                <a:stretch>
                  <a:fillRect/>
                </a:stretch>
              </p:blipFill>
              <p:spPr bwMode="auto">
                <a:xfrm>
                  <a:off x="1066" y="872"/>
                  <a:ext cx="363" cy="336"/>
                </a:xfrm>
                <a:prstGeom prst="rect">
                  <a:avLst/>
                </a:prstGeom>
                <a:noFill/>
                <a:ln w="9525">
                  <a:solidFill>
                    <a:schemeClr val="tx1"/>
                  </a:solidFill>
                  <a:miter lim="800000"/>
                  <a:headEnd/>
                  <a:tailEnd/>
                </a:ln>
              </p:spPr>
            </p:pic>
            <p:pic>
              <p:nvPicPr>
                <p:cNvPr id="7202" name="Immagine 3"/>
                <p:cNvPicPr>
                  <a:picLocks noChangeAspect="1" noChangeArrowheads="1"/>
                </p:cNvPicPr>
                <p:nvPr/>
              </p:nvPicPr>
              <p:blipFill>
                <a:blip r:embed="rId3" cstate="print"/>
                <a:srcRect/>
                <a:stretch>
                  <a:fillRect/>
                </a:stretch>
              </p:blipFill>
              <p:spPr bwMode="auto">
                <a:xfrm>
                  <a:off x="1202" y="1008"/>
                  <a:ext cx="363" cy="336"/>
                </a:xfrm>
                <a:prstGeom prst="rect">
                  <a:avLst/>
                </a:prstGeom>
                <a:noFill/>
                <a:ln w="9525">
                  <a:solidFill>
                    <a:schemeClr val="tx1"/>
                  </a:solidFill>
                  <a:miter lim="800000"/>
                  <a:headEnd/>
                  <a:tailEnd/>
                </a:ln>
              </p:spPr>
            </p:pic>
            <p:pic>
              <p:nvPicPr>
                <p:cNvPr id="7203" name="Immagine 3"/>
                <p:cNvPicPr>
                  <a:picLocks noChangeAspect="1" noChangeArrowheads="1"/>
                </p:cNvPicPr>
                <p:nvPr/>
              </p:nvPicPr>
              <p:blipFill>
                <a:blip r:embed="rId3" cstate="print"/>
                <a:srcRect/>
                <a:stretch>
                  <a:fillRect/>
                </a:stretch>
              </p:blipFill>
              <p:spPr bwMode="auto">
                <a:xfrm>
                  <a:off x="1338" y="1144"/>
                  <a:ext cx="363" cy="336"/>
                </a:xfrm>
                <a:prstGeom prst="rect">
                  <a:avLst/>
                </a:prstGeom>
                <a:noFill/>
                <a:ln w="9525">
                  <a:solidFill>
                    <a:schemeClr val="tx1"/>
                  </a:solidFill>
                  <a:miter lim="800000"/>
                  <a:headEnd/>
                  <a:tailEnd/>
                </a:ln>
              </p:spPr>
            </p:pic>
          </p:grpSp>
          <p:sp>
            <p:nvSpPr>
              <p:cNvPr id="7200" name="AutoShape 40"/>
              <p:cNvSpPr>
                <a:spLocks noChangeArrowheads="1"/>
              </p:cNvSpPr>
              <p:nvPr/>
            </p:nvSpPr>
            <p:spPr bwMode="auto">
              <a:xfrm>
                <a:off x="1474" y="981"/>
                <a:ext cx="725" cy="227"/>
              </a:xfrm>
              <a:prstGeom prst="curvedDownArrow">
                <a:avLst>
                  <a:gd name="adj1" fmla="val 63877"/>
                  <a:gd name="adj2" fmla="val 127753"/>
                  <a:gd name="adj3" fmla="val 33333"/>
                </a:avLst>
              </a:prstGeom>
              <a:solidFill>
                <a:srgbClr val="CCFFCC"/>
              </a:solidFill>
              <a:ln w="9525">
                <a:solidFill>
                  <a:schemeClr val="tx1"/>
                </a:solidFill>
                <a:miter lim="800000"/>
                <a:headEnd/>
                <a:tailEnd/>
              </a:ln>
              <a:effectLst/>
            </p:spPr>
            <p:txBody>
              <a:bodyPr wrap="none" anchor="ctr"/>
              <a:lstStyle/>
              <a:p>
                <a:endParaRPr lang="it-IT" altLang="it-IT"/>
              </a:p>
            </p:txBody>
          </p:sp>
        </p:grpSp>
        <p:grpSp>
          <p:nvGrpSpPr>
            <p:cNvPr id="7193" name="Group 48"/>
            <p:cNvGrpSpPr>
              <a:grpSpLocks/>
            </p:cNvGrpSpPr>
            <p:nvPr/>
          </p:nvGrpSpPr>
          <p:grpSpPr bwMode="auto">
            <a:xfrm>
              <a:off x="1111" y="2251"/>
              <a:ext cx="907" cy="771"/>
              <a:chOff x="1111" y="2251"/>
              <a:chExt cx="907" cy="771"/>
            </a:xfrm>
          </p:grpSpPr>
          <p:grpSp>
            <p:nvGrpSpPr>
              <p:cNvPr id="7194" name="Group 39"/>
              <p:cNvGrpSpPr>
                <a:grpSpLocks/>
              </p:cNvGrpSpPr>
              <p:nvPr/>
            </p:nvGrpSpPr>
            <p:grpSpPr bwMode="auto">
              <a:xfrm>
                <a:off x="1111" y="2341"/>
                <a:ext cx="558" cy="681"/>
                <a:chOff x="1111" y="2341"/>
                <a:chExt cx="558" cy="681"/>
              </a:xfrm>
            </p:grpSpPr>
            <p:pic>
              <p:nvPicPr>
                <p:cNvPr id="7196" name="Picture 27"/>
                <p:cNvPicPr>
                  <a:picLocks noChangeAspect="1" noChangeArrowheads="1"/>
                </p:cNvPicPr>
                <p:nvPr/>
              </p:nvPicPr>
              <p:blipFill>
                <a:blip r:embed="rId4" cstate="print"/>
                <a:srcRect/>
                <a:stretch>
                  <a:fillRect/>
                </a:stretch>
              </p:blipFill>
              <p:spPr bwMode="auto">
                <a:xfrm>
                  <a:off x="1111" y="2341"/>
                  <a:ext cx="286" cy="409"/>
                </a:xfrm>
                <a:prstGeom prst="rect">
                  <a:avLst/>
                </a:prstGeom>
                <a:noFill/>
                <a:ln w="9525">
                  <a:solidFill>
                    <a:schemeClr val="tx1"/>
                  </a:solidFill>
                  <a:miter lim="800000"/>
                  <a:headEnd/>
                  <a:tailEnd/>
                </a:ln>
              </p:spPr>
            </p:pic>
            <p:pic>
              <p:nvPicPr>
                <p:cNvPr id="7197" name="Picture 27"/>
                <p:cNvPicPr>
                  <a:picLocks noChangeAspect="1" noChangeArrowheads="1"/>
                </p:cNvPicPr>
                <p:nvPr/>
              </p:nvPicPr>
              <p:blipFill>
                <a:blip r:embed="rId4" cstate="print"/>
                <a:srcRect/>
                <a:stretch>
                  <a:fillRect/>
                </a:stretch>
              </p:blipFill>
              <p:spPr bwMode="auto">
                <a:xfrm>
                  <a:off x="1247" y="2477"/>
                  <a:ext cx="286" cy="409"/>
                </a:xfrm>
                <a:prstGeom prst="rect">
                  <a:avLst/>
                </a:prstGeom>
                <a:noFill/>
                <a:ln w="9525">
                  <a:solidFill>
                    <a:schemeClr val="tx1"/>
                  </a:solidFill>
                  <a:miter lim="800000"/>
                  <a:headEnd/>
                  <a:tailEnd/>
                </a:ln>
              </p:spPr>
            </p:pic>
            <p:pic>
              <p:nvPicPr>
                <p:cNvPr id="7198" name="Picture 27"/>
                <p:cNvPicPr>
                  <a:picLocks noChangeAspect="1" noChangeArrowheads="1"/>
                </p:cNvPicPr>
                <p:nvPr/>
              </p:nvPicPr>
              <p:blipFill>
                <a:blip r:embed="rId4" cstate="print"/>
                <a:srcRect/>
                <a:stretch>
                  <a:fillRect/>
                </a:stretch>
              </p:blipFill>
              <p:spPr bwMode="auto">
                <a:xfrm>
                  <a:off x="1383" y="2613"/>
                  <a:ext cx="286" cy="409"/>
                </a:xfrm>
                <a:prstGeom prst="rect">
                  <a:avLst/>
                </a:prstGeom>
                <a:noFill/>
                <a:ln w="9525">
                  <a:solidFill>
                    <a:schemeClr val="tx1"/>
                  </a:solidFill>
                  <a:miter lim="800000"/>
                  <a:headEnd/>
                  <a:tailEnd/>
                </a:ln>
              </p:spPr>
            </p:pic>
          </p:grpSp>
          <p:sp>
            <p:nvSpPr>
              <p:cNvPr id="7195" name="AutoShape 42"/>
              <p:cNvSpPr>
                <a:spLocks noChangeArrowheads="1"/>
              </p:cNvSpPr>
              <p:nvPr/>
            </p:nvSpPr>
            <p:spPr bwMode="auto">
              <a:xfrm>
                <a:off x="1338" y="2251"/>
                <a:ext cx="680" cy="227"/>
              </a:xfrm>
              <a:prstGeom prst="curvedDownArrow">
                <a:avLst>
                  <a:gd name="adj1" fmla="val 59912"/>
                  <a:gd name="adj2" fmla="val 119824"/>
                  <a:gd name="adj3" fmla="val 33333"/>
                </a:avLst>
              </a:prstGeom>
              <a:solidFill>
                <a:srgbClr val="FFCC00"/>
              </a:solidFill>
              <a:ln w="9525">
                <a:solidFill>
                  <a:schemeClr val="tx1"/>
                </a:solidFill>
                <a:miter lim="800000"/>
                <a:headEnd/>
                <a:tailEnd/>
              </a:ln>
              <a:effectLst/>
            </p:spPr>
            <p:txBody>
              <a:bodyPr wrap="none" anchor="ctr"/>
              <a:lstStyle/>
              <a:p>
                <a:endParaRPr lang="it-IT" altLang="it-IT"/>
              </a:p>
            </p:txBody>
          </p:sp>
        </p:grpSp>
      </p:grpSp>
      <p:grpSp>
        <p:nvGrpSpPr>
          <p:cNvPr id="15410" name="Group 50"/>
          <p:cNvGrpSpPr>
            <a:grpSpLocks/>
          </p:cNvGrpSpPr>
          <p:nvPr/>
        </p:nvGrpSpPr>
        <p:grpSpPr bwMode="auto">
          <a:xfrm>
            <a:off x="5938838" y="1244600"/>
            <a:ext cx="1873250" cy="3216275"/>
            <a:chOff x="3787" y="920"/>
            <a:chExt cx="1180" cy="2026"/>
          </a:xfrm>
        </p:grpSpPr>
        <p:grpSp>
          <p:nvGrpSpPr>
            <p:cNvPr id="7180" name="Group 47"/>
            <p:cNvGrpSpPr>
              <a:grpSpLocks/>
            </p:cNvGrpSpPr>
            <p:nvPr/>
          </p:nvGrpSpPr>
          <p:grpSpPr bwMode="auto">
            <a:xfrm>
              <a:off x="3878" y="2251"/>
              <a:ext cx="1089" cy="695"/>
              <a:chOff x="3878" y="2251"/>
              <a:chExt cx="1089" cy="695"/>
            </a:xfrm>
          </p:grpSpPr>
          <p:grpSp>
            <p:nvGrpSpPr>
              <p:cNvPr id="7187" name="Group 38"/>
              <p:cNvGrpSpPr>
                <a:grpSpLocks/>
              </p:cNvGrpSpPr>
              <p:nvPr/>
            </p:nvGrpSpPr>
            <p:grpSpPr bwMode="auto">
              <a:xfrm>
                <a:off x="4196" y="2341"/>
                <a:ext cx="771" cy="605"/>
                <a:chOff x="4196" y="2341"/>
                <a:chExt cx="771" cy="605"/>
              </a:xfrm>
            </p:grpSpPr>
            <p:pic>
              <p:nvPicPr>
                <p:cNvPr id="7189" name="Picture 25"/>
                <p:cNvPicPr>
                  <a:picLocks noChangeAspect="1" noChangeArrowheads="1"/>
                </p:cNvPicPr>
                <p:nvPr/>
              </p:nvPicPr>
              <p:blipFill>
                <a:blip r:embed="rId5" cstate="print"/>
                <a:srcRect/>
                <a:stretch>
                  <a:fillRect/>
                </a:stretch>
              </p:blipFill>
              <p:spPr bwMode="auto">
                <a:xfrm>
                  <a:off x="4196" y="2341"/>
                  <a:ext cx="499" cy="333"/>
                </a:xfrm>
                <a:prstGeom prst="rect">
                  <a:avLst/>
                </a:prstGeom>
                <a:noFill/>
                <a:ln w="9525">
                  <a:solidFill>
                    <a:schemeClr val="tx1"/>
                  </a:solidFill>
                  <a:miter lim="800000"/>
                  <a:headEnd/>
                  <a:tailEnd/>
                </a:ln>
              </p:spPr>
            </p:pic>
            <p:pic>
              <p:nvPicPr>
                <p:cNvPr id="7190" name="Picture 32"/>
                <p:cNvPicPr>
                  <a:picLocks noChangeAspect="1" noChangeArrowheads="1"/>
                </p:cNvPicPr>
                <p:nvPr/>
              </p:nvPicPr>
              <p:blipFill>
                <a:blip r:embed="rId5" cstate="print"/>
                <a:srcRect/>
                <a:stretch>
                  <a:fillRect/>
                </a:stretch>
              </p:blipFill>
              <p:spPr bwMode="auto">
                <a:xfrm>
                  <a:off x="4332" y="2477"/>
                  <a:ext cx="499" cy="333"/>
                </a:xfrm>
                <a:prstGeom prst="rect">
                  <a:avLst/>
                </a:prstGeom>
                <a:noFill/>
                <a:ln w="9525">
                  <a:solidFill>
                    <a:schemeClr val="tx1"/>
                  </a:solidFill>
                  <a:miter lim="800000"/>
                  <a:headEnd/>
                  <a:tailEnd/>
                </a:ln>
              </p:spPr>
            </p:pic>
            <p:pic>
              <p:nvPicPr>
                <p:cNvPr id="7191" name="Picture 33"/>
                <p:cNvPicPr>
                  <a:picLocks noChangeAspect="1" noChangeArrowheads="1"/>
                </p:cNvPicPr>
                <p:nvPr/>
              </p:nvPicPr>
              <p:blipFill>
                <a:blip r:embed="rId5" cstate="print"/>
                <a:srcRect/>
                <a:stretch>
                  <a:fillRect/>
                </a:stretch>
              </p:blipFill>
              <p:spPr bwMode="auto">
                <a:xfrm>
                  <a:off x="4468" y="2613"/>
                  <a:ext cx="499" cy="333"/>
                </a:xfrm>
                <a:prstGeom prst="rect">
                  <a:avLst/>
                </a:prstGeom>
                <a:noFill/>
                <a:ln w="9525">
                  <a:solidFill>
                    <a:schemeClr val="tx1"/>
                  </a:solidFill>
                  <a:miter lim="800000"/>
                  <a:headEnd/>
                  <a:tailEnd/>
                </a:ln>
              </p:spPr>
            </p:pic>
          </p:grpSp>
          <p:sp>
            <p:nvSpPr>
              <p:cNvPr id="7188" name="AutoShape 43"/>
              <p:cNvSpPr>
                <a:spLocks noChangeArrowheads="1"/>
              </p:cNvSpPr>
              <p:nvPr/>
            </p:nvSpPr>
            <p:spPr bwMode="auto">
              <a:xfrm flipH="1">
                <a:off x="3878" y="2251"/>
                <a:ext cx="771" cy="227"/>
              </a:xfrm>
              <a:prstGeom prst="curvedDownArrow">
                <a:avLst>
                  <a:gd name="adj1" fmla="val 67930"/>
                  <a:gd name="adj2" fmla="val 135859"/>
                  <a:gd name="adj3" fmla="val 33333"/>
                </a:avLst>
              </a:prstGeom>
              <a:solidFill>
                <a:srgbClr val="FFCC00"/>
              </a:solidFill>
              <a:ln w="9525">
                <a:solidFill>
                  <a:schemeClr val="tx1"/>
                </a:solidFill>
                <a:miter lim="800000"/>
                <a:headEnd/>
                <a:tailEnd/>
              </a:ln>
              <a:effectLst/>
            </p:spPr>
            <p:txBody>
              <a:bodyPr wrap="none" anchor="ctr"/>
              <a:lstStyle/>
              <a:p>
                <a:endParaRPr lang="it-IT" altLang="it-IT"/>
              </a:p>
            </p:txBody>
          </p:sp>
        </p:grpSp>
        <p:grpSp>
          <p:nvGrpSpPr>
            <p:cNvPr id="7181" name="Group 46"/>
            <p:cNvGrpSpPr>
              <a:grpSpLocks/>
            </p:cNvGrpSpPr>
            <p:nvPr/>
          </p:nvGrpSpPr>
          <p:grpSpPr bwMode="auto">
            <a:xfrm>
              <a:off x="3787" y="920"/>
              <a:ext cx="1180" cy="605"/>
              <a:chOff x="3787" y="920"/>
              <a:chExt cx="1180" cy="605"/>
            </a:xfrm>
          </p:grpSpPr>
          <p:grpSp>
            <p:nvGrpSpPr>
              <p:cNvPr id="7182" name="Group 37"/>
              <p:cNvGrpSpPr>
                <a:grpSpLocks/>
              </p:cNvGrpSpPr>
              <p:nvPr/>
            </p:nvGrpSpPr>
            <p:grpSpPr bwMode="auto">
              <a:xfrm>
                <a:off x="4196" y="920"/>
                <a:ext cx="771" cy="605"/>
                <a:chOff x="4196" y="920"/>
                <a:chExt cx="771" cy="605"/>
              </a:xfrm>
            </p:grpSpPr>
            <p:pic>
              <p:nvPicPr>
                <p:cNvPr id="7184" name="Picture 23"/>
                <p:cNvPicPr>
                  <a:picLocks noChangeAspect="1" noChangeArrowheads="1"/>
                </p:cNvPicPr>
                <p:nvPr/>
              </p:nvPicPr>
              <p:blipFill>
                <a:blip r:embed="rId5" cstate="print"/>
                <a:srcRect/>
                <a:stretch>
                  <a:fillRect/>
                </a:stretch>
              </p:blipFill>
              <p:spPr bwMode="auto">
                <a:xfrm>
                  <a:off x="4196" y="920"/>
                  <a:ext cx="499" cy="333"/>
                </a:xfrm>
                <a:prstGeom prst="rect">
                  <a:avLst/>
                </a:prstGeom>
                <a:noFill/>
                <a:ln w="9525">
                  <a:solidFill>
                    <a:schemeClr val="tx1"/>
                  </a:solidFill>
                  <a:miter lim="800000"/>
                  <a:headEnd/>
                  <a:tailEnd/>
                </a:ln>
              </p:spPr>
            </p:pic>
            <p:pic>
              <p:nvPicPr>
                <p:cNvPr id="7185" name="Picture 28"/>
                <p:cNvPicPr>
                  <a:picLocks noChangeAspect="1" noChangeArrowheads="1"/>
                </p:cNvPicPr>
                <p:nvPr/>
              </p:nvPicPr>
              <p:blipFill>
                <a:blip r:embed="rId5" cstate="print"/>
                <a:srcRect/>
                <a:stretch>
                  <a:fillRect/>
                </a:stretch>
              </p:blipFill>
              <p:spPr bwMode="auto">
                <a:xfrm>
                  <a:off x="4332" y="1056"/>
                  <a:ext cx="499" cy="333"/>
                </a:xfrm>
                <a:prstGeom prst="rect">
                  <a:avLst/>
                </a:prstGeom>
                <a:noFill/>
                <a:ln w="9525">
                  <a:solidFill>
                    <a:schemeClr val="tx1"/>
                  </a:solidFill>
                  <a:miter lim="800000"/>
                  <a:headEnd/>
                  <a:tailEnd/>
                </a:ln>
              </p:spPr>
            </p:pic>
            <p:pic>
              <p:nvPicPr>
                <p:cNvPr id="7186" name="Picture 29"/>
                <p:cNvPicPr>
                  <a:picLocks noChangeAspect="1" noChangeArrowheads="1"/>
                </p:cNvPicPr>
                <p:nvPr/>
              </p:nvPicPr>
              <p:blipFill>
                <a:blip r:embed="rId5" cstate="print"/>
                <a:srcRect/>
                <a:stretch>
                  <a:fillRect/>
                </a:stretch>
              </p:blipFill>
              <p:spPr bwMode="auto">
                <a:xfrm>
                  <a:off x="4468" y="1192"/>
                  <a:ext cx="499" cy="333"/>
                </a:xfrm>
                <a:prstGeom prst="rect">
                  <a:avLst/>
                </a:prstGeom>
                <a:noFill/>
                <a:ln w="9525">
                  <a:solidFill>
                    <a:schemeClr val="tx1"/>
                  </a:solidFill>
                  <a:miter lim="800000"/>
                  <a:headEnd/>
                  <a:tailEnd/>
                </a:ln>
              </p:spPr>
            </p:pic>
          </p:grpSp>
          <p:sp>
            <p:nvSpPr>
              <p:cNvPr id="7183" name="AutoShape 44"/>
              <p:cNvSpPr>
                <a:spLocks noChangeArrowheads="1"/>
              </p:cNvSpPr>
              <p:nvPr/>
            </p:nvSpPr>
            <p:spPr bwMode="auto">
              <a:xfrm flipH="1">
                <a:off x="3787" y="981"/>
                <a:ext cx="862" cy="227"/>
              </a:xfrm>
              <a:prstGeom prst="curvedDownArrow">
                <a:avLst>
                  <a:gd name="adj1" fmla="val 75947"/>
                  <a:gd name="adj2" fmla="val 151894"/>
                  <a:gd name="adj3" fmla="val 33333"/>
                </a:avLst>
              </a:prstGeom>
              <a:solidFill>
                <a:srgbClr val="CCFFCC"/>
              </a:solidFill>
              <a:ln w="9525">
                <a:solidFill>
                  <a:schemeClr val="tx1"/>
                </a:solidFill>
                <a:miter lim="800000"/>
                <a:headEnd/>
                <a:tailEnd/>
              </a:ln>
              <a:effectLst/>
            </p:spPr>
            <p:txBody>
              <a:bodyPr wrap="none" anchor="ctr"/>
              <a:lstStyle/>
              <a:p>
                <a:endParaRPr lang="it-IT" altLang="it-IT"/>
              </a:p>
            </p:txBody>
          </p:sp>
        </p:grpSp>
      </p:grpSp>
      <p:sp>
        <p:nvSpPr>
          <p:cNvPr id="15411" name="Text Box 51"/>
          <p:cNvSpPr txBox="1">
            <a:spLocks noChangeArrowheads="1"/>
          </p:cNvSpPr>
          <p:nvPr/>
        </p:nvSpPr>
        <p:spPr bwMode="auto">
          <a:xfrm>
            <a:off x="6084888" y="5734050"/>
            <a:ext cx="2460930" cy="292709"/>
          </a:xfrm>
          <a:prstGeom prst="rect">
            <a:avLst/>
          </a:prstGeom>
          <a:noFill/>
          <a:ln w="9525">
            <a:noFill/>
            <a:miter lim="800000"/>
            <a:headEnd/>
            <a:tailEnd/>
          </a:ln>
          <a:effectLst/>
        </p:spPr>
        <p:txBody>
          <a:bodyPr wrap="none">
            <a:spAutoFit/>
          </a:bodyPr>
          <a:lstStyle/>
          <a:p>
            <a:r>
              <a:rPr lang="en-GB" altLang="it-IT" sz="1400" b="1" dirty="0" smtClean="0"/>
              <a:t>DB completion : 1998-</a:t>
            </a:r>
            <a:r>
              <a:rPr lang="en-GB" altLang="it-IT" sz="1400" b="1" dirty="0" smtClean="0">
                <a:solidFill>
                  <a:srgbClr val="FF3300"/>
                </a:solidFill>
              </a:rPr>
              <a:t>2015</a:t>
            </a:r>
            <a:endParaRPr lang="en-GB" altLang="it-IT" sz="1400" b="1" dirty="0">
              <a:solidFill>
                <a:srgbClr val="FF3300"/>
              </a:solidFill>
            </a:endParaRPr>
          </a:p>
        </p:txBody>
      </p:sp>
      <p:sp>
        <p:nvSpPr>
          <p:cNvPr id="15412" name="Text Box 52"/>
          <p:cNvSpPr txBox="1">
            <a:spLocks noChangeArrowheads="1"/>
          </p:cNvSpPr>
          <p:nvPr/>
        </p:nvSpPr>
        <p:spPr bwMode="auto">
          <a:xfrm>
            <a:off x="5857884" y="6021388"/>
            <a:ext cx="3276859" cy="292709"/>
          </a:xfrm>
          <a:prstGeom prst="rect">
            <a:avLst/>
          </a:prstGeom>
          <a:noFill/>
          <a:ln w="9525">
            <a:noFill/>
            <a:miter lim="800000"/>
            <a:headEnd/>
            <a:tailEnd/>
          </a:ln>
          <a:effectLst/>
        </p:spPr>
        <p:txBody>
          <a:bodyPr wrap="none">
            <a:spAutoFit/>
          </a:bodyPr>
          <a:lstStyle/>
          <a:p>
            <a:r>
              <a:rPr lang="en-GB" altLang="it-IT" sz="1400" b="1" dirty="0" smtClean="0"/>
              <a:t>Correlation between DB: 2004-</a:t>
            </a:r>
            <a:r>
              <a:rPr lang="en-GB" altLang="it-IT" sz="1400" b="1" dirty="0" smtClean="0">
                <a:solidFill>
                  <a:srgbClr val="FF3300"/>
                </a:solidFill>
              </a:rPr>
              <a:t>2016</a:t>
            </a:r>
            <a:endParaRPr lang="en-GB" altLang="it-IT" sz="14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409"/>
                                        </p:tgtEl>
                                        <p:attrNameLst>
                                          <p:attrName>style.visibility</p:attrName>
                                        </p:attrNameLst>
                                      </p:cBhvr>
                                      <p:to>
                                        <p:strVal val="visible"/>
                                      </p:to>
                                    </p:set>
                                    <p:anim calcmode="lin" valueType="num">
                                      <p:cBhvr additive="base">
                                        <p:cTn id="7" dur="500" fill="hold"/>
                                        <p:tgtEl>
                                          <p:spTgt spid="15409"/>
                                        </p:tgtEl>
                                        <p:attrNameLst>
                                          <p:attrName>ppt_x</p:attrName>
                                        </p:attrNameLst>
                                      </p:cBhvr>
                                      <p:tavLst>
                                        <p:tav tm="0">
                                          <p:val>
                                            <p:strVal val="0-#ppt_w/2"/>
                                          </p:val>
                                        </p:tav>
                                        <p:tav tm="100000">
                                          <p:val>
                                            <p:strVal val="#ppt_x"/>
                                          </p:val>
                                        </p:tav>
                                      </p:tavLst>
                                    </p:anim>
                                    <p:anim calcmode="lin" valueType="num">
                                      <p:cBhvr additive="base">
                                        <p:cTn id="8" dur="500" fill="hold"/>
                                        <p:tgtEl>
                                          <p:spTgt spid="1540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410"/>
                                        </p:tgtEl>
                                        <p:attrNameLst>
                                          <p:attrName>style.visibility</p:attrName>
                                        </p:attrNameLst>
                                      </p:cBhvr>
                                      <p:to>
                                        <p:strVal val="visible"/>
                                      </p:to>
                                    </p:set>
                                    <p:anim calcmode="lin" valueType="num">
                                      <p:cBhvr additive="base">
                                        <p:cTn id="11" dur="500" fill="hold"/>
                                        <p:tgtEl>
                                          <p:spTgt spid="15410"/>
                                        </p:tgtEl>
                                        <p:attrNameLst>
                                          <p:attrName>ppt_x</p:attrName>
                                        </p:attrNameLst>
                                      </p:cBhvr>
                                      <p:tavLst>
                                        <p:tav tm="0">
                                          <p:val>
                                            <p:strVal val="1+#ppt_w/2"/>
                                          </p:val>
                                        </p:tav>
                                        <p:tav tm="100000">
                                          <p:val>
                                            <p:strVal val="#ppt_x"/>
                                          </p:val>
                                        </p:tav>
                                      </p:tavLst>
                                    </p:anim>
                                    <p:anim calcmode="lin" valueType="num">
                                      <p:cBhvr additive="base">
                                        <p:cTn id="12" dur="500" fill="hold"/>
                                        <p:tgtEl>
                                          <p:spTgt spid="154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411"/>
                                        </p:tgtEl>
                                        <p:attrNameLst>
                                          <p:attrName>style.visibility</p:attrName>
                                        </p:attrNameLst>
                                      </p:cBhvr>
                                      <p:to>
                                        <p:strVal val="visible"/>
                                      </p:to>
                                    </p:set>
                                    <p:anim calcmode="lin" valueType="num">
                                      <p:cBhvr additive="base">
                                        <p:cTn id="15" dur="500" fill="hold"/>
                                        <p:tgtEl>
                                          <p:spTgt spid="15411"/>
                                        </p:tgtEl>
                                        <p:attrNameLst>
                                          <p:attrName>ppt_x</p:attrName>
                                        </p:attrNameLst>
                                      </p:cBhvr>
                                      <p:tavLst>
                                        <p:tav tm="0">
                                          <p:val>
                                            <p:strVal val="#ppt_x"/>
                                          </p:val>
                                        </p:tav>
                                        <p:tav tm="100000">
                                          <p:val>
                                            <p:strVal val="#ppt_x"/>
                                          </p:val>
                                        </p:tav>
                                      </p:tavLst>
                                    </p:anim>
                                    <p:anim calcmode="lin" valueType="num">
                                      <p:cBhvr additive="base">
                                        <p:cTn id="16" dur="500" fill="hold"/>
                                        <p:tgtEl>
                                          <p:spTgt spid="154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138"/>
                                        </p:tgtEl>
                                        <p:attrNameLst>
                                          <p:attrName>style.visibility</p:attrName>
                                        </p:attrNameLst>
                                      </p:cBhvr>
                                      <p:to>
                                        <p:strVal val="visible"/>
                                      </p:to>
                                    </p:set>
                                    <p:animEffect transition="in" filter="dissolve">
                                      <p:cBhvr>
                                        <p:cTn id="21" dur="500"/>
                                        <p:tgtEl>
                                          <p:spTgt spid="513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140"/>
                                        </p:tgtEl>
                                        <p:attrNameLst>
                                          <p:attrName>style.visibility</p:attrName>
                                        </p:attrNameLst>
                                      </p:cBhvr>
                                      <p:to>
                                        <p:strVal val="visible"/>
                                      </p:to>
                                    </p:set>
                                    <p:animEffect transition="in" filter="dissolve">
                                      <p:cBhvr>
                                        <p:cTn id="24" dur="500"/>
                                        <p:tgtEl>
                                          <p:spTgt spid="514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139"/>
                                        </p:tgtEl>
                                        <p:attrNameLst>
                                          <p:attrName>style.visibility</p:attrName>
                                        </p:attrNameLst>
                                      </p:cBhvr>
                                      <p:to>
                                        <p:strVal val="visible"/>
                                      </p:to>
                                    </p:set>
                                    <p:animEffect transition="in" filter="dissolve">
                                      <p:cBhvr>
                                        <p:cTn id="27" dur="500"/>
                                        <p:tgtEl>
                                          <p:spTgt spid="5139"/>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5412"/>
                                        </p:tgtEl>
                                        <p:attrNameLst>
                                          <p:attrName>style.visibility</p:attrName>
                                        </p:attrNameLst>
                                      </p:cBhvr>
                                      <p:to>
                                        <p:strVal val="visible"/>
                                      </p:to>
                                    </p:set>
                                    <p:anim calcmode="lin" valueType="num">
                                      <p:cBhvr additive="base">
                                        <p:cTn id="30" dur="500" fill="hold"/>
                                        <p:tgtEl>
                                          <p:spTgt spid="15412"/>
                                        </p:tgtEl>
                                        <p:attrNameLst>
                                          <p:attrName>ppt_x</p:attrName>
                                        </p:attrNameLst>
                                      </p:cBhvr>
                                      <p:tavLst>
                                        <p:tav tm="0">
                                          <p:val>
                                            <p:strVal val="#ppt_x"/>
                                          </p:val>
                                        </p:tav>
                                        <p:tav tm="100000">
                                          <p:val>
                                            <p:strVal val="#ppt_x"/>
                                          </p:val>
                                        </p:tav>
                                      </p:tavLst>
                                    </p:anim>
                                    <p:anim calcmode="lin" valueType="num">
                                      <p:cBhvr additive="base">
                                        <p:cTn id="31" dur="500" fill="hold"/>
                                        <p:tgtEl>
                                          <p:spTgt spid="15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5139" grpId="0" animBg="1"/>
      <p:bldP spid="5140" grpId="0" animBg="1"/>
      <p:bldP spid="15411" grpId="0"/>
      <p:bldP spid="15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395288" y="188913"/>
            <a:ext cx="8280400" cy="469039"/>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US" altLang="it-IT" sz="2400" b="1" dirty="0">
                <a:solidFill>
                  <a:srgbClr val="000000"/>
                </a:solidFill>
                <a:latin typeface="Times New Roman" pitchFamily="18" charset="0"/>
              </a:rPr>
              <a:t>The cadastral </a:t>
            </a:r>
            <a:r>
              <a:rPr lang="en-US" altLang="it-IT" sz="2400" b="1" dirty="0" smtClean="0">
                <a:solidFill>
                  <a:srgbClr val="000000"/>
                </a:solidFill>
                <a:latin typeface="Times New Roman" pitchFamily="18" charset="0"/>
              </a:rPr>
              <a:t>databases </a:t>
            </a:r>
            <a:r>
              <a:rPr lang="en-US" altLang="it-IT" sz="2400" b="1" dirty="0">
                <a:solidFill>
                  <a:srgbClr val="000000"/>
                </a:solidFill>
                <a:latin typeface="Times New Roman" pitchFamily="18" charset="0"/>
              </a:rPr>
              <a:t>monitoring and maintenance</a:t>
            </a:r>
          </a:p>
        </p:txBody>
      </p:sp>
      <p:grpSp>
        <p:nvGrpSpPr>
          <p:cNvPr id="8196" name="Group 29"/>
          <p:cNvGrpSpPr>
            <a:grpSpLocks/>
          </p:cNvGrpSpPr>
          <p:nvPr/>
        </p:nvGrpSpPr>
        <p:grpSpPr bwMode="auto">
          <a:xfrm>
            <a:off x="6372225" y="1157288"/>
            <a:ext cx="2376488" cy="2112962"/>
            <a:chOff x="1383" y="1068"/>
            <a:chExt cx="3130" cy="2526"/>
          </a:xfrm>
        </p:grpSpPr>
        <p:pic>
          <p:nvPicPr>
            <p:cNvPr id="8202" name="Picture 30" descr="database"/>
            <p:cNvPicPr>
              <a:picLocks noChangeAspect="1" noChangeArrowheads="1"/>
            </p:cNvPicPr>
            <p:nvPr/>
          </p:nvPicPr>
          <p:blipFill>
            <a:blip r:embed="rId2" cstate="print"/>
            <a:srcRect/>
            <a:stretch>
              <a:fillRect/>
            </a:stretch>
          </p:blipFill>
          <p:spPr bwMode="auto">
            <a:xfrm>
              <a:off x="3334" y="2523"/>
              <a:ext cx="816" cy="817"/>
            </a:xfrm>
            <a:prstGeom prst="rect">
              <a:avLst/>
            </a:prstGeom>
            <a:noFill/>
            <a:ln w="9525">
              <a:noFill/>
              <a:miter lim="800000"/>
              <a:headEnd/>
              <a:tailEnd/>
            </a:ln>
          </p:spPr>
        </p:pic>
        <p:pic>
          <p:nvPicPr>
            <p:cNvPr id="8203" name="Picture 31" descr="database"/>
            <p:cNvPicPr>
              <a:picLocks noChangeAspect="1" noChangeArrowheads="1"/>
            </p:cNvPicPr>
            <p:nvPr/>
          </p:nvPicPr>
          <p:blipFill>
            <a:blip r:embed="rId2" cstate="print"/>
            <a:srcRect/>
            <a:stretch>
              <a:fillRect/>
            </a:stretch>
          </p:blipFill>
          <p:spPr bwMode="auto">
            <a:xfrm>
              <a:off x="1837" y="2522"/>
              <a:ext cx="816" cy="817"/>
            </a:xfrm>
            <a:prstGeom prst="rect">
              <a:avLst/>
            </a:prstGeom>
            <a:noFill/>
            <a:ln w="9525">
              <a:noFill/>
              <a:miter lim="800000"/>
              <a:headEnd/>
              <a:tailEnd/>
            </a:ln>
          </p:spPr>
        </p:pic>
        <p:pic>
          <p:nvPicPr>
            <p:cNvPr id="8204" name="Picture 32" descr="database"/>
            <p:cNvPicPr>
              <a:picLocks noChangeAspect="1" noChangeArrowheads="1"/>
            </p:cNvPicPr>
            <p:nvPr/>
          </p:nvPicPr>
          <p:blipFill>
            <a:blip r:embed="rId2" cstate="print"/>
            <a:srcRect/>
            <a:stretch>
              <a:fillRect/>
            </a:stretch>
          </p:blipFill>
          <p:spPr bwMode="auto">
            <a:xfrm>
              <a:off x="3334" y="1298"/>
              <a:ext cx="816" cy="817"/>
            </a:xfrm>
            <a:prstGeom prst="rect">
              <a:avLst/>
            </a:prstGeom>
            <a:noFill/>
            <a:ln w="9525">
              <a:noFill/>
              <a:miter lim="800000"/>
              <a:headEnd/>
              <a:tailEnd/>
            </a:ln>
          </p:spPr>
        </p:pic>
        <p:pic>
          <p:nvPicPr>
            <p:cNvPr id="8205" name="Picture 33" descr="database"/>
            <p:cNvPicPr>
              <a:picLocks noChangeAspect="1" noChangeArrowheads="1"/>
            </p:cNvPicPr>
            <p:nvPr/>
          </p:nvPicPr>
          <p:blipFill>
            <a:blip r:embed="rId2" cstate="print"/>
            <a:srcRect/>
            <a:stretch>
              <a:fillRect/>
            </a:stretch>
          </p:blipFill>
          <p:spPr bwMode="auto">
            <a:xfrm>
              <a:off x="1837" y="1298"/>
              <a:ext cx="816" cy="817"/>
            </a:xfrm>
            <a:prstGeom prst="rect">
              <a:avLst/>
            </a:prstGeom>
            <a:noFill/>
            <a:ln w="9525">
              <a:noFill/>
              <a:miter lim="800000"/>
              <a:headEnd/>
              <a:tailEnd/>
            </a:ln>
          </p:spPr>
        </p:pic>
        <p:sp>
          <p:nvSpPr>
            <p:cNvPr id="8206" name="Line 34"/>
            <p:cNvSpPr>
              <a:spLocks noChangeShapeType="1"/>
            </p:cNvSpPr>
            <p:nvPr/>
          </p:nvSpPr>
          <p:spPr bwMode="auto">
            <a:xfrm>
              <a:off x="2925" y="1253"/>
              <a:ext cx="0" cy="2238"/>
            </a:xfrm>
            <a:prstGeom prst="line">
              <a:avLst/>
            </a:prstGeom>
            <a:noFill/>
            <a:ln w="9525">
              <a:solidFill>
                <a:schemeClr val="tx1"/>
              </a:solidFill>
              <a:prstDash val="dash"/>
              <a:round/>
              <a:headEnd/>
              <a:tailEnd/>
            </a:ln>
            <a:effectLst/>
          </p:spPr>
          <p:txBody>
            <a:bodyPr/>
            <a:lstStyle/>
            <a:p>
              <a:endParaRPr lang="it-IT"/>
            </a:p>
          </p:txBody>
        </p:sp>
        <p:sp>
          <p:nvSpPr>
            <p:cNvPr id="8207" name="Line 35"/>
            <p:cNvSpPr>
              <a:spLocks noChangeShapeType="1"/>
            </p:cNvSpPr>
            <p:nvPr/>
          </p:nvSpPr>
          <p:spPr bwMode="auto">
            <a:xfrm>
              <a:off x="1383" y="2312"/>
              <a:ext cx="3130" cy="0"/>
            </a:xfrm>
            <a:prstGeom prst="line">
              <a:avLst/>
            </a:prstGeom>
            <a:noFill/>
            <a:ln w="9525">
              <a:solidFill>
                <a:schemeClr val="tx1"/>
              </a:solidFill>
              <a:prstDash val="dash"/>
              <a:round/>
              <a:headEnd/>
              <a:tailEnd/>
            </a:ln>
            <a:effectLst/>
          </p:spPr>
          <p:txBody>
            <a:bodyPr/>
            <a:lstStyle/>
            <a:p>
              <a:endParaRPr lang="it-IT"/>
            </a:p>
          </p:txBody>
        </p:sp>
        <p:sp>
          <p:nvSpPr>
            <p:cNvPr id="8208" name="Text Box 36"/>
            <p:cNvSpPr txBox="1">
              <a:spLocks noChangeArrowheads="1"/>
            </p:cNvSpPr>
            <p:nvPr/>
          </p:nvSpPr>
          <p:spPr bwMode="auto">
            <a:xfrm>
              <a:off x="2776" y="1068"/>
              <a:ext cx="1154" cy="256"/>
            </a:xfrm>
            <a:prstGeom prst="rect">
              <a:avLst/>
            </a:prstGeom>
            <a:noFill/>
            <a:ln w="9525">
              <a:noFill/>
              <a:miter lim="800000"/>
              <a:headEnd/>
              <a:tailEnd/>
            </a:ln>
            <a:effectLst/>
          </p:spPr>
          <p:txBody>
            <a:bodyPr wrap="none">
              <a:spAutoFit/>
            </a:bodyPr>
            <a:lstStyle/>
            <a:p>
              <a:pPr defTabSz="914400" hangingPunct="1">
                <a:lnSpc>
                  <a:spcPct val="100000"/>
                </a:lnSpc>
                <a:buClrTx/>
                <a:buSzTx/>
                <a:buFontTx/>
                <a:buNone/>
              </a:pPr>
              <a:r>
                <a:rPr lang="it-IT" altLang="it-IT" sz="800" b="1"/>
                <a:t>Land cadastre</a:t>
              </a:r>
            </a:p>
          </p:txBody>
        </p:sp>
        <p:sp>
          <p:nvSpPr>
            <p:cNvPr id="8209" name="Text Box 37"/>
            <p:cNvSpPr txBox="1">
              <a:spLocks noChangeArrowheads="1"/>
            </p:cNvSpPr>
            <p:nvPr/>
          </p:nvSpPr>
          <p:spPr bwMode="auto">
            <a:xfrm>
              <a:off x="2721" y="3338"/>
              <a:ext cx="1445" cy="256"/>
            </a:xfrm>
            <a:prstGeom prst="rect">
              <a:avLst/>
            </a:prstGeom>
            <a:noFill/>
            <a:ln w="9525">
              <a:noFill/>
              <a:miter lim="800000"/>
              <a:headEnd/>
              <a:tailEnd/>
            </a:ln>
            <a:effectLst/>
          </p:spPr>
          <p:txBody>
            <a:bodyPr wrap="none">
              <a:spAutoFit/>
            </a:bodyPr>
            <a:lstStyle/>
            <a:p>
              <a:pPr defTabSz="914400" hangingPunct="1">
                <a:lnSpc>
                  <a:spcPct val="100000"/>
                </a:lnSpc>
                <a:buClrTx/>
                <a:buSzTx/>
                <a:buFontTx/>
                <a:buNone/>
              </a:pPr>
              <a:r>
                <a:rPr lang="it-IT" altLang="it-IT" sz="800" b="1"/>
                <a:t>Buildings cadastre</a:t>
              </a:r>
            </a:p>
          </p:txBody>
        </p:sp>
        <p:sp>
          <p:nvSpPr>
            <p:cNvPr id="8210" name="Text Box 38"/>
            <p:cNvSpPr txBox="1">
              <a:spLocks noChangeArrowheads="1"/>
            </p:cNvSpPr>
            <p:nvPr/>
          </p:nvSpPr>
          <p:spPr bwMode="auto">
            <a:xfrm>
              <a:off x="1816" y="1569"/>
              <a:ext cx="851" cy="330"/>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cartographic</a:t>
              </a:r>
              <a:endParaRPr lang="it-IT" altLang="it-IT" sz="600"/>
            </a:p>
          </p:txBody>
        </p:sp>
        <p:sp>
          <p:nvSpPr>
            <p:cNvPr id="8211" name="Text Box 39"/>
            <p:cNvSpPr txBox="1">
              <a:spLocks noChangeArrowheads="1"/>
            </p:cNvSpPr>
            <p:nvPr/>
          </p:nvSpPr>
          <p:spPr bwMode="auto">
            <a:xfrm>
              <a:off x="3371" y="1569"/>
              <a:ext cx="774" cy="330"/>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r>
                <a:rPr lang="it-IT" altLang="it-IT" sz="600" b="1"/>
                <a:t> </a:t>
              </a:r>
            </a:p>
            <a:p>
              <a:pPr algn="ctr" defTabSz="914400" hangingPunct="1">
                <a:lnSpc>
                  <a:spcPct val="100000"/>
                </a:lnSpc>
                <a:buClrTx/>
                <a:buSzTx/>
                <a:buFontTx/>
                <a:buNone/>
              </a:pPr>
              <a:r>
                <a:rPr lang="it-IT" altLang="it-IT" sz="600" b="1"/>
                <a:t>descriptive</a:t>
              </a:r>
            </a:p>
          </p:txBody>
        </p:sp>
        <p:sp>
          <p:nvSpPr>
            <p:cNvPr id="8212" name="Text Box 40"/>
            <p:cNvSpPr txBox="1">
              <a:spLocks noChangeArrowheads="1"/>
            </p:cNvSpPr>
            <p:nvPr/>
          </p:nvSpPr>
          <p:spPr bwMode="auto">
            <a:xfrm>
              <a:off x="3378" y="2795"/>
              <a:ext cx="773" cy="330"/>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descriptive</a:t>
              </a:r>
            </a:p>
          </p:txBody>
        </p:sp>
        <p:sp>
          <p:nvSpPr>
            <p:cNvPr id="8213" name="Text Box 41"/>
            <p:cNvSpPr txBox="1">
              <a:spLocks noChangeArrowheads="1"/>
            </p:cNvSpPr>
            <p:nvPr/>
          </p:nvSpPr>
          <p:spPr bwMode="auto">
            <a:xfrm>
              <a:off x="1895" y="2795"/>
              <a:ext cx="586" cy="330"/>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   plans</a:t>
              </a:r>
            </a:p>
          </p:txBody>
        </p:sp>
        <p:sp>
          <p:nvSpPr>
            <p:cNvPr id="8214" name="AutoShape 42"/>
            <p:cNvSpPr>
              <a:spLocks noChangeArrowheads="1"/>
            </p:cNvSpPr>
            <p:nvPr/>
          </p:nvSpPr>
          <p:spPr bwMode="auto">
            <a:xfrm>
              <a:off x="2743" y="1631"/>
              <a:ext cx="363" cy="136"/>
            </a:xfrm>
            <a:prstGeom prst="leftRightArrow">
              <a:avLst>
                <a:gd name="adj1" fmla="val 50000"/>
                <a:gd name="adj2" fmla="val 53382"/>
              </a:avLst>
            </a:prstGeom>
            <a:solidFill>
              <a:srgbClr val="FF0000"/>
            </a:solidFill>
            <a:ln w="9525">
              <a:solidFill>
                <a:schemeClr val="tx1"/>
              </a:solidFill>
              <a:miter lim="800000"/>
              <a:headEnd/>
              <a:tailEnd/>
            </a:ln>
            <a:effectLst/>
          </p:spPr>
          <p:txBody>
            <a:bodyPr wrap="none" anchor="ctr"/>
            <a:lstStyle/>
            <a:p>
              <a:pPr defTabSz="914400" hangingPunct="1">
                <a:lnSpc>
                  <a:spcPct val="100000"/>
                </a:lnSpc>
                <a:buClrTx/>
                <a:buSzTx/>
                <a:buFontTx/>
                <a:buNone/>
              </a:pPr>
              <a:endParaRPr lang="it-IT" altLang="it-IT"/>
            </a:p>
          </p:txBody>
        </p:sp>
        <p:sp>
          <p:nvSpPr>
            <p:cNvPr id="8215" name="AutoShape 43"/>
            <p:cNvSpPr>
              <a:spLocks noChangeArrowheads="1"/>
            </p:cNvSpPr>
            <p:nvPr/>
          </p:nvSpPr>
          <p:spPr bwMode="auto">
            <a:xfrm rot="5400000">
              <a:off x="3579" y="2247"/>
              <a:ext cx="326" cy="136"/>
            </a:xfrm>
            <a:prstGeom prst="leftRightArrow">
              <a:avLst>
                <a:gd name="adj1" fmla="val 50000"/>
                <a:gd name="adj2" fmla="val 47941"/>
              </a:avLst>
            </a:prstGeom>
            <a:solidFill>
              <a:srgbClr val="FF0000"/>
            </a:solidFill>
            <a:ln w="9525">
              <a:solidFill>
                <a:schemeClr val="tx1"/>
              </a:solidFill>
              <a:miter lim="800000"/>
              <a:headEnd/>
              <a:tailEnd/>
            </a:ln>
            <a:effectLst/>
          </p:spPr>
          <p:txBody>
            <a:bodyPr rot="10800000" vert="eaVert" wrap="none" anchor="ctr"/>
            <a:lstStyle/>
            <a:p>
              <a:pPr defTabSz="914400" hangingPunct="1">
                <a:lnSpc>
                  <a:spcPct val="100000"/>
                </a:lnSpc>
                <a:buClrTx/>
                <a:buSzTx/>
                <a:buFontTx/>
                <a:buNone/>
              </a:pPr>
              <a:endParaRPr lang="it-IT" altLang="it-IT"/>
            </a:p>
          </p:txBody>
        </p:sp>
        <p:sp>
          <p:nvSpPr>
            <p:cNvPr id="8216" name="AutoShape 44"/>
            <p:cNvSpPr>
              <a:spLocks noChangeArrowheads="1"/>
            </p:cNvSpPr>
            <p:nvPr/>
          </p:nvSpPr>
          <p:spPr bwMode="auto">
            <a:xfrm>
              <a:off x="2743" y="2811"/>
              <a:ext cx="363" cy="136"/>
            </a:xfrm>
            <a:prstGeom prst="leftRightArrow">
              <a:avLst>
                <a:gd name="adj1" fmla="val 50000"/>
                <a:gd name="adj2" fmla="val 53382"/>
              </a:avLst>
            </a:prstGeom>
            <a:solidFill>
              <a:srgbClr val="FF0000"/>
            </a:solidFill>
            <a:ln w="9525">
              <a:solidFill>
                <a:schemeClr val="tx1"/>
              </a:solidFill>
              <a:miter lim="800000"/>
              <a:headEnd/>
              <a:tailEnd/>
            </a:ln>
            <a:effectLst/>
          </p:spPr>
          <p:txBody>
            <a:bodyPr wrap="none" anchor="ctr"/>
            <a:lstStyle/>
            <a:p>
              <a:pPr defTabSz="914400" hangingPunct="1">
                <a:lnSpc>
                  <a:spcPct val="100000"/>
                </a:lnSpc>
                <a:buClrTx/>
                <a:buSzTx/>
                <a:buFontTx/>
                <a:buNone/>
              </a:pPr>
              <a:endParaRPr lang="it-IT" altLang="it-IT"/>
            </a:p>
          </p:txBody>
        </p:sp>
      </p:grpSp>
      <p:sp>
        <p:nvSpPr>
          <p:cNvPr id="8197" name="CasellaDiTesto 4"/>
          <p:cNvSpPr txBox="1">
            <a:spLocks noChangeArrowheads="1"/>
          </p:cNvSpPr>
          <p:nvPr/>
        </p:nvSpPr>
        <p:spPr bwMode="auto">
          <a:xfrm>
            <a:off x="468313" y="1012825"/>
            <a:ext cx="5875337" cy="4431983"/>
          </a:xfrm>
          <a:prstGeom prst="rect">
            <a:avLst/>
          </a:prstGeom>
          <a:noFill/>
          <a:ln w="9525">
            <a:noFill/>
            <a:miter lim="800000"/>
            <a:headEnd/>
            <a:tailEnd/>
          </a:ln>
        </p:spPr>
        <p:txBody>
          <a:bodyPr>
            <a:spAutoFit/>
          </a:bodyPr>
          <a:lstStyle/>
          <a:p>
            <a:pPr algn="just" defTabSz="914400" hangingPunct="1">
              <a:lnSpc>
                <a:spcPct val="100000"/>
              </a:lnSpc>
              <a:spcAft>
                <a:spcPts val="400"/>
              </a:spcAft>
              <a:buClrTx/>
              <a:buSzTx/>
              <a:buFontTx/>
              <a:buNone/>
            </a:pPr>
            <a:r>
              <a:rPr lang="en-GB" altLang="it-IT" sz="1400" dirty="0" smtClean="0"/>
              <a:t>To monitor the data quality level and assure at least the long-term stability of the maximum achieved levels, it is necessary to have a system to notice</a:t>
            </a:r>
          </a:p>
          <a:p>
            <a:pPr marL="465138" lvl="1" algn="just" defTabSz="914400" hangingPunct="1">
              <a:lnSpc>
                <a:spcPct val="100000"/>
              </a:lnSpc>
              <a:spcAft>
                <a:spcPts val="400"/>
              </a:spcAft>
              <a:buClrTx/>
              <a:buSzTx/>
              <a:buFontTx/>
              <a:buChar char="-"/>
            </a:pPr>
            <a:r>
              <a:rPr lang="en-GB" altLang="it-IT" sz="1400" dirty="0" smtClean="0"/>
              <a:t>existent inconsistencies;</a:t>
            </a:r>
          </a:p>
          <a:p>
            <a:pPr marL="465138" lvl="1" algn="just" defTabSz="914400" hangingPunct="1">
              <a:lnSpc>
                <a:spcPct val="100000"/>
              </a:lnSpc>
              <a:spcAft>
                <a:spcPts val="400"/>
              </a:spcAft>
              <a:buClrTx/>
              <a:buSzTx/>
              <a:buFontTx/>
              <a:buChar char="-"/>
            </a:pPr>
            <a:r>
              <a:rPr lang="en-GB" altLang="it-IT" sz="1400" dirty="0" smtClean="0"/>
              <a:t>misalignments of correlation indices.</a:t>
            </a:r>
          </a:p>
          <a:p>
            <a:pPr marL="465138" lvl="1" algn="just" defTabSz="914400" hangingPunct="1">
              <a:lnSpc>
                <a:spcPct val="100000"/>
              </a:lnSpc>
              <a:spcAft>
                <a:spcPts val="400"/>
              </a:spcAft>
              <a:buClrTx/>
              <a:buSzTx/>
              <a:buFontTx/>
              <a:buChar char="-"/>
            </a:pPr>
            <a:endParaRPr lang="en-GB" altLang="it-IT" sz="1400" dirty="0" smtClean="0"/>
          </a:p>
          <a:p>
            <a:pPr algn="just" defTabSz="914400" hangingPunct="1">
              <a:lnSpc>
                <a:spcPct val="100000"/>
              </a:lnSpc>
              <a:spcAft>
                <a:spcPts val="400"/>
              </a:spcAft>
              <a:buClrTx/>
              <a:buSzTx/>
              <a:buFontTx/>
              <a:buNone/>
            </a:pPr>
            <a:endParaRPr lang="en-GB" altLang="it-IT" sz="600" dirty="0" smtClean="0"/>
          </a:p>
          <a:p>
            <a:pPr algn="just" defTabSz="914400" hangingPunct="1">
              <a:lnSpc>
                <a:spcPct val="100000"/>
              </a:lnSpc>
              <a:spcAft>
                <a:spcPts val="400"/>
              </a:spcAft>
              <a:buClrTx/>
              <a:buSzTx/>
              <a:buFontTx/>
              <a:buNone/>
            </a:pPr>
            <a:r>
              <a:rPr lang="en-GB" altLang="it-IT" sz="1400" dirty="0" smtClean="0"/>
              <a:t>This system, created very recently, is based on two “search engines” that cyclically control the four cadastral databases, updating:</a:t>
            </a:r>
          </a:p>
          <a:p>
            <a:pPr marL="465138" lvl="1" algn="just" defTabSz="914400" hangingPunct="1">
              <a:lnSpc>
                <a:spcPct val="100000"/>
              </a:lnSpc>
              <a:spcAft>
                <a:spcPts val="400"/>
              </a:spcAft>
              <a:buClrTx/>
              <a:buSzTx/>
              <a:buFontTx/>
              <a:buChar char="-"/>
            </a:pPr>
            <a:r>
              <a:rPr lang="en-GB" altLang="it-IT" sz="1400" b="1" dirty="0" smtClean="0">
                <a:solidFill>
                  <a:srgbClr val="FF3300"/>
                </a:solidFill>
              </a:rPr>
              <a:t>the list of inconsistencies</a:t>
            </a:r>
            <a:endParaRPr lang="en-GB" altLang="it-IT" sz="1400" dirty="0" smtClean="0"/>
          </a:p>
          <a:p>
            <a:pPr marL="465138" lvl="1" algn="just" defTabSz="914400" hangingPunct="1">
              <a:lnSpc>
                <a:spcPct val="100000"/>
              </a:lnSpc>
              <a:spcAft>
                <a:spcPts val="400"/>
              </a:spcAft>
              <a:buClrTx/>
              <a:buSzTx/>
              <a:buFontTx/>
              <a:buChar char="-"/>
            </a:pPr>
            <a:r>
              <a:rPr lang="en-GB" altLang="it-IT" sz="1400" b="1" dirty="0" smtClean="0">
                <a:solidFill>
                  <a:srgbClr val="FF3300"/>
                </a:solidFill>
              </a:rPr>
              <a:t>the correlations table</a:t>
            </a:r>
            <a:endParaRPr lang="en-GB" altLang="it-IT" sz="1400" b="1" dirty="0" smtClean="0">
              <a:solidFill>
                <a:srgbClr val="FF0000"/>
              </a:solidFill>
            </a:endParaRPr>
          </a:p>
          <a:p>
            <a:pPr algn="just" defTabSz="914400" hangingPunct="1">
              <a:lnSpc>
                <a:spcPct val="100000"/>
              </a:lnSpc>
              <a:spcAft>
                <a:spcPts val="400"/>
              </a:spcAft>
              <a:buClrTx/>
              <a:buSzTx/>
              <a:buFontTx/>
              <a:buNone/>
            </a:pPr>
            <a:r>
              <a:rPr lang="en-GB" altLang="it-IT" sz="1400" dirty="0" smtClean="0"/>
              <a:t>and make possible their spatial representation.</a:t>
            </a:r>
          </a:p>
          <a:p>
            <a:pPr algn="just" defTabSz="914400" hangingPunct="1">
              <a:lnSpc>
                <a:spcPct val="100000"/>
              </a:lnSpc>
              <a:spcAft>
                <a:spcPts val="400"/>
              </a:spcAft>
              <a:buClrTx/>
              <a:buSzTx/>
              <a:buFontTx/>
              <a:buNone/>
            </a:pPr>
            <a:endParaRPr lang="en-GB" altLang="it-IT" sz="600" dirty="0" smtClean="0"/>
          </a:p>
          <a:p>
            <a:pPr algn="just" defTabSz="914400" hangingPunct="1">
              <a:lnSpc>
                <a:spcPct val="100000"/>
              </a:lnSpc>
              <a:spcAft>
                <a:spcPts val="400"/>
              </a:spcAft>
              <a:buClrTx/>
              <a:buSzTx/>
              <a:buFontTx/>
              <a:buNone/>
            </a:pPr>
            <a:r>
              <a:rPr lang="en-GB" altLang="it-IT" sz="1400" dirty="0" smtClean="0"/>
              <a:t>The system will make it possible to remove both the anomalies reasons, through software interventions, and their effects, through periodical recovery actions.</a:t>
            </a:r>
          </a:p>
          <a:p>
            <a:pPr algn="just" defTabSz="914400" hangingPunct="1">
              <a:lnSpc>
                <a:spcPct val="100000"/>
              </a:lnSpc>
              <a:spcAft>
                <a:spcPts val="400"/>
              </a:spcAft>
              <a:buClrTx/>
              <a:buSzTx/>
              <a:buFontTx/>
              <a:buNone/>
            </a:pPr>
            <a:endParaRPr lang="en-GB" altLang="it-IT" sz="600" dirty="0" smtClean="0"/>
          </a:p>
          <a:p>
            <a:pPr algn="just" defTabSz="914400" hangingPunct="1">
              <a:lnSpc>
                <a:spcPct val="100000"/>
              </a:lnSpc>
              <a:spcAft>
                <a:spcPts val="400"/>
              </a:spcAft>
              <a:buClrTx/>
              <a:buSzTx/>
              <a:buFontTx/>
              <a:buNone/>
            </a:pPr>
            <a:r>
              <a:rPr lang="en-GB" altLang="it-IT" sz="1400" dirty="0" smtClean="0"/>
              <a:t>Finally, it will be possible also to measure and map the level of one or more quality indices, through the aggregation of elementary data.</a:t>
            </a:r>
            <a:endParaRPr lang="en-GB" altLang="it-IT" sz="1400" dirty="0"/>
          </a:p>
        </p:txBody>
      </p:sp>
      <p:sp>
        <p:nvSpPr>
          <p:cNvPr id="8198" name="AutoShape 20" descr="2Q=="/>
          <p:cNvSpPr>
            <a:spLocks noChangeAspect="1" noChangeArrowheads="1"/>
          </p:cNvSpPr>
          <p:nvPr/>
        </p:nvSpPr>
        <p:spPr bwMode="auto">
          <a:xfrm>
            <a:off x="4419600" y="3452813"/>
            <a:ext cx="304800" cy="304800"/>
          </a:xfrm>
          <a:prstGeom prst="rect">
            <a:avLst/>
          </a:prstGeom>
          <a:noFill/>
          <a:ln w="9525">
            <a:noFill/>
            <a:miter lim="800000"/>
            <a:headEnd/>
            <a:tailEnd/>
          </a:ln>
        </p:spPr>
        <p:txBody>
          <a:bodyPr/>
          <a:lstStyle/>
          <a:p>
            <a:endParaRPr lang="it-IT" altLang="it-IT"/>
          </a:p>
        </p:txBody>
      </p:sp>
      <p:grpSp>
        <p:nvGrpSpPr>
          <p:cNvPr id="8199" name="Group 21"/>
          <p:cNvGrpSpPr>
            <a:grpSpLocks/>
          </p:cNvGrpSpPr>
          <p:nvPr/>
        </p:nvGrpSpPr>
        <p:grpSpPr bwMode="auto">
          <a:xfrm>
            <a:off x="6804025" y="3467100"/>
            <a:ext cx="1479550" cy="1362075"/>
            <a:chOff x="4241" y="2115"/>
            <a:chExt cx="932" cy="858"/>
          </a:xfrm>
        </p:grpSpPr>
        <p:pic>
          <p:nvPicPr>
            <p:cNvPr id="8200" name="Picture 22" descr="clessidra"/>
            <p:cNvPicPr>
              <a:picLocks noChangeAspect="1" noChangeArrowheads="1"/>
            </p:cNvPicPr>
            <p:nvPr/>
          </p:nvPicPr>
          <p:blipFill>
            <a:blip r:embed="rId3" cstate="print"/>
            <a:srcRect/>
            <a:stretch>
              <a:fillRect/>
            </a:stretch>
          </p:blipFill>
          <p:spPr bwMode="auto">
            <a:xfrm>
              <a:off x="4241" y="2115"/>
              <a:ext cx="644" cy="858"/>
            </a:xfrm>
            <a:prstGeom prst="rect">
              <a:avLst/>
            </a:prstGeom>
            <a:noFill/>
            <a:ln w="9525">
              <a:noFill/>
              <a:miter lim="800000"/>
              <a:headEnd/>
              <a:tailEnd/>
            </a:ln>
          </p:spPr>
        </p:pic>
        <p:pic>
          <p:nvPicPr>
            <p:cNvPr id="8201" name="Picture 23" descr="15840800-gas-manometro-serbatoio-di-gas-calibro-gas-indicatore-livello-carburante"/>
            <p:cNvPicPr>
              <a:picLocks noChangeAspect="1" noChangeArrowheads="1"/>
            </p:cNvPicPr>
            <p:nvPr/>
          </p:nvPicPr>
          <p:blipFill>
            <a:blip r:embed="rId4" cstate="print"/>
            <a:srcRect/>
            <a:stretch>
              <a:fillRect/>
            </a:stretch>
          </p:blipFill>
          <p:spPr bwMode="auto">
            <a:xfrm>
              <a:off x="4830" y="2296"/>
              <a:ext cx="343" cy="45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e 51"/>
          <p:cNvSpPr/>
          <p:nvPr/>
        </p:nvSpPr>
        <p:spPr>
          <a:xfrm>
            <a:off x="342900" y="2181225"/>
            <a:ext cx="1036638" cy="952500"/>
          </a:xfrm>
          <a:prstGeom prst="ellipse">
            <a:avLst/>
          </a:prstGeom>
          <a:solidFill>
            <a:srgbClr val="FFFF00">
              <a:alpha val="38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p>
        </p:txBody>
      </p:sp>
      <p:sp>
        <p:nvSpPr>
          <p:cNvPr id="51" name="Ovale 50"/>
          <p:cNvSpPr/>
          <p:nvPr/>
        </p:nvSpPr>
        <p:spPr>
          <a:xfrm>
            <a:off x="1543050" y="2087563"/>
            <a:ext cx="1254125" cy="1131887"/>
          </a:xfrm>
          <a:prstGeom prst="ellipse">
            <a:avLst/>
          </a:prstGeom>
          <a:solidFill>
            <a:srgbClr val="FFFF00">
              <a:alpha val="38000"/>
            </a:srgb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p>
        </p:txBody>
      </p:sp>
      <p:grpSp>
        <p:nvGrpSpPr>
          <p:cNvPr id="6" name="Group 29"/>
          <p:cNvGrpSpPr>
            <a:grpSpLocks/>
          </p:cNvGrpSpPr>
          <p:nvPr/>
        </p:nvGrpSpPr>
        <p:grpSpPr bwMode="auto">
          <a:xfrm>
            <a:off x="107950" y="1052513"/>
            <a:ext cx="2736850" cy="2162175"/>
            <a:chOff x="1383" y="1068"/>
            <a:chExt cx="3130" cy="2518"/>
          </a:xfrm>
        </p:grpSpPr>
        <p:pic>
          <p:nvPicPr>
            <p:cNvPr id="9234" name="Picture 30" descr="database"/>
            <p:cNvPicPr>
              <a:picLocks noChangeAspect="1" noChangeArrowheads="1"/>
            </p:cNvPicPr>
            <p:nvPr/>
          </p:nvPicPr>
          <p:blipFill>
            <a:blip r:embed="rId2" cstate="print"/>
            <a:srcRect/>
            <a:stretch>
              <a:fillRect/>
            </a:stretch>
          </p:blipFill>
          <p:spPr bwMode="auto">
            <a:xfrm>
              <a:off x="3334" y="2523"/>
              <a:ext cx="816" cy="817"/>
            </a:xfrm>
            <a:prstGeom prst="rect">
              <a:avLst/>
            </a:prstGeom>
            <a:noFill/>
            <a:ln w="9525">
              <a:noFill/>
              <a:miter lim="800000"/>
              <a:headEnd/>
              <a:tailEnd/>
            </a:ln>
          </p:spPr>
        </p:pic>
        <p:pic>
          <p:nvPicPr>
            <p:cNvPr id="9235" name="Picture 31" descr="database"/>
            <p:cNvPicPr>
              <a:picLocks noChangeAspect="1" noChangeArrowheads="1"/>
            </p:cNvPicPr>
            <p:nvPr/>
          </p:nvPicPr>
          <p:blipFill>
            <a:blip r:embed="rId3" cstate="print">
              <a:grayscl/>
            </a:blip>
            <a:srcRect/>
            <a:stretch>
              <a:fillRect/>
            </a:stretch>
          </p:blipFill>
          <p:spPr bwMode="auto">
            <a:xfrm>
              <a:off x="1837" y="2522"/>
              <a:ext cx="816" cy="817"/>
            </a:xfrm>
            <a:prstGeom prst="rect">
              <a:avLst/>
            </a:prstGeom>
            <a:noFill/>
            <a:ln w="9525">
              <a:noFill/>
              <a:miter lim="800000"/>
              <a:headEnd/>
              <a:tailEnd/>
            </a:ln>
          </p:spPr>
        </p:pic>
        <p:pic>
          <p:nvPicPr>
            <p:cNvPr id="9236" name="Picture 32" descr="database"/>
            <p:cNvPicPr>
              <a:picLocks noChangeAspect="1" noChangeArrowheads="1"/>
            </p:cNvPicPr>
            <p:nvPr/>
          </p:nvPicPr>
          <p:blipFill>
            <a:blip r:embed="rId2" cstate="print"/>
            <a:srcRect/>
            <a:stretch>
              <a:fillRect/>
            </a:stretch>
          </p:blipFill>
          <p:spPr bwMode="auto">
            <a:xfrm>
              <a:off x="3334" y="1298"/>
              <a:ext cx="816" cy="817"/>
            </a:xfrm>
            <a:prstGeom prst="rect">
              <a:avLst/>
            </a:prstGeom>
            <a:noFill/>
            <a:ln w="9525">
              <a:noFill/>
              <a:miter lim="800000"/>
              <a:headEnd/>
              <a:tailEnd/>
            </a:ln>
          </p:spPr>
        </p:pic>
        <p:pic>
          <p:nvPicPr>
            <p:cNvPr id="9237" name="Picture 33" descr="database"/>
            <p:cNvPicPr>
              <a:picLocks noChangeAspect="1" noChangeArrowheads="1"/>
            </p:cNvPicPr>
            <p:nvPr/>
          </p:nvPicPr>
          <p:blipFill>
            <a:blip r:embed="rId2" cstate="print"/>
            <a:srcRect/>
            <a:stretch>
              <a:fillRect/>
            </a:stretch>
          </p:blipFill>
          <p:spPr bwMode="auto">
            <a:xfrm>
              <a:off x="1837" y="1298"/>
              <a:ext cx="816" cy="817"/>
            </a:xfrm>
            <a:prstGeom prst="rect">
              <a:avLst/>
            </a:prstGeom>
            <a:noFill/>
            <a:ln w="9525">
              <a:noFill/>
              <a:miter lim="800000"/>
              <a:headEnd/>
              <a:tailEnd/>
            </a:ln>
          </p:spPr>
        </p:pic>
        <p:sp>
          <p:nvSpPr>
            <p:cNvPr id="9238" name="Line 34"/>
            <p:cNvSpPr>
              <a:spLocks noChangeShapeType="1"/>
            </p:cNvSpPr>
            <p:nvPr/>
          </p:nvSpPr>
          <p:spPr bwMode="auto">
            <a:xfrm>
              <a:off x="2925" y="1253"/>
              <a:ext cx="0" cy="2238"/>
            </a:xfrm>
            <a:prstGeom prst="line">
              <a:avLst/>
            </a:prstGeom>
            <a:noFill/>
            <a:ln w="9525">
              <a:solidFill>
                <a:schemeClr val="tx1"/>
              </a:solidFill>
              <a:prstDash val="dash"/>
              <a:round/>
              <a:headEnd/>
              <a:tailEnd/>
            </a:ln>
            <a:effectLst/>
          </p:spPr>
          <p:txBody>
            <a:bodyPr/>
            <a:lstStyle/>
            <a:p>
              <a:endParaRPr lang="it-IT"/>
            </a:p>
          </p:txBody>
        </p:sp>
        <p:sp>
          <p:nvSpPr>
            <p:cNvPr id="9239" name="Line 35"/>
            <p:cNvSpPr>
              <a:spLocks noChangeShapeType="1"/>
            </p:cNvSpPr>
            <p:nvPr/>
          </p:nvSpPr>
          <p:spPr bwMode="auto">
            <a:xfrm>
              <a:off x="1383" y="2312"/>
              <a:ext cx="3130" cy="0"/>
            </a:xfrm>
            <a:prstGeom prst="line">
              <a:avLst/>
            </a:prstGeom>
            <a:noFill/>
            <a:ln w="9525">
              <a:solidFill>
                <a:schemeClr val="tx1"/>
              </a:solidFill>
              <a:prstDash val="dash"/>
              <a:round/>
              <a:headEnd/>
              <a:tailEnd/>
            </a:ln>
            <a:effectLst/>
          </p:spPr>
          <p:txBody>
            <a:bodyPr/>
            <a:lstStyle/>
            <a:p>
              <a:endParaRPr lang="it-IT"/>
            </a:p>
          </p:txBody>
        </p:sp>
        <p:sp>
          <p:nvSpPr>
            <p:cNvPr id="9240" name="Text Box 36"/>
            <p:cNvSpPr txBox="1">
              <a:spLocks noChangeArrowheads="1"/>
            </p:cNvSpPr>
            <p:nvPr/>
          </p:nvSpPr>
          <p:spPr bwMode="auto">
            <a:xfrm>
              <a:off x="2776" y="1068"/>
              <a:ext cx="1002" cy="250"/>
            </a:xfrm>
            <a:prstGeom prst="rect">
              <a:avLst/>
            </a:prstGeom>
            <a:noFill/>
            <a:ln w="9525">
              <a:noFill/>
              <a:miter lim="800000"/>
              <a:headEnd/>
              <a:tailEnd/>
            </a:ln>
            <a:effectLst/>
          </p:spPr>
          <p:txBody>
            <a:bodyPr wrap="none">
              <a:spAutoFit/>
            </a:bodyPr>
            <a:lstStyle/>
            <a:p>
              <a:pPr defTabSz="914400" hangingPunct="1">
                <a:lnSpc>
                  <a:spcPct val="100000"/>
                </a:lnSpc>
                <a:buClrTx/>
                <a:buSzTx/>
                <a:buFontTx/>
                <a:buNone/>
              </a:pPr>
              <a:r>
                <a:rPr lang="it-IT" altLang="it-IT" sz="800" b="1"/>
                <a:t>Land cadastre</a:t>
              </a:r>
            </a:p>
          </p:txBody>
        </p:sp>
        <p:sp>
          <p:nvSpPr>
            <p:cNvPr id="9241" name="Text Box 37"/>
            <p:cNvSpPr txBox="1">
              <a:spLocks noChangeArrowheads="1"/>
            </p:cNvSpPr>
            <p:nvPr/>
          </p:nvSpPr>
          <p:spPr bwMode="auto">
            <a:xfrm>
              <a:off x="2806" y="3336"/>
              <a:ext cx="1255" cy="250"/>
            </a:xfrm>
            <a:prstGeom prst="rect">
              <a:avLst/>
            </a:prstGeom>
            <a:noFill/>
            <a:ln w="9525">
              <a:noFill/>
              <a:miter lim="800000"/>
              <a:headEnd/>
              <a:tailEnd/>
            </a:ln>
            <a:effectLst/>
          </p:spPr>
          <p:txBody>
            <a:bodyPr wrap="none">
              <a:spAutoFit/>
            </a:bodyPr>
            <a:lstStyle/>
            <a:p>
              <a:pPr defTabSz="914400" hangingPunct="1">
                <a:lnSpc>
                  <a:spcPct val="100000"/>
                </a:lnSpc>
                <a:buClrTx/>
                <a:buSzTx/>
                <a:buFontTx/>
                <a:buNone/>
              </a:pPr>
              <a:r>
                <a:rPr lang="it-IT" altLang="it-IT" sz="800" b="1"/>
                <a:t>Buildings cadastre</a:t>
              </a:r>
            </a:p>
          </p:txBody>
        </p:sp>
        <p:sp>
          <p:nvSpPr>
            <p:cNvPr id="9242" name="Text Box 38"/>
            <p:cNvSpPr txBox="1">
              <a:spLocks noChangeArrowheads="1"/>
            </p:cNvSpPr>
            <p:nvPr/>
          </p:nvSpPr>
          <p:spPr bwMode="auto">
            <a:xfrm>
              <a:off x="1871" y="1569"/>
              <a:ext cx="739" cy="322"/>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cartographic</a:t>
              </a:r>
              <a:endParaRPr lang="it-IT" altLang="it-IT" sz="600"/>
            </a:p>
          </p:txBody>
        </p:sp>
        <p:sp>
          <p:nvSpPr>
            <p:cNvPr id="9243" name="Text Box 39"/>
            <p:cNvSpPr txBox="1">
              <a:spLocks noChangeArrowheads="1"/>
            </p:cNvSpPr>
            <p:nvPr/>
          </p:nvSpPr>
          <p:spPr bwMode="auto">
            <a:xfrm>
              <a:off x="3420" y="1569"/>
              <a:ext cx="672" cy="322"/>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r>
                <a:rPr lang="it-IT" altLang="it-IT" sz="600" b="1"/>
                <a:t> </a:t>
              </a:r>
            </a:p>
            <a:p>
              <a:pPr algn="ctr" defTabSz="914400" hangingPunct="1">
                <a:lnSpc>
                  <a:spcPct val="100000"/>
                </a:lnSpc>
                <a:buClrTx/>
                <a:buSzTx/>
                <a:buFontTx/>
                <a:buNone/>
              </a:pPr>
              <a:r>
                <a:rPr lang="it-IT" altLang="it-IT" sz="600" b="1"/>
                <a:t>descriptive</a:t>
              </a:r>
            </a:p>
          </p:txBody>
        </p:sp>
        <p:sp>
          <p:nvSpPr>
            <p:cNvPr id="9244" name="Text Box 40"/>
            <p:cNvSpPr txBox="1">
              <a:spLocks noChangeArrowheads="1"/>
            </p:cNvSpPr>
            <p:nvPr/>
          </p:nvSpPr>
          <p:spPr bwMode="auto">
            <a:xfrm>
              <a:off x="3427" y="2795"/>
              <a:ext cx="672" cy="321"/>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descriptive</a:t>
              </a:r>
            </a:p>
          </p:txBody>
        </p:sp>
        <p:sp>
          <p:nvSpPr>
            <p:cNvPr id="9245" name="Text Box 41"/>
            <p:cNvSpPr txBox="1">
              <a:spLocks noChangeArrowheads="1"/>
            </p:cNvSpPr>
            <p:nvPr/>
          </p:nvSpPr>
          <p:spPr bwMode="auto">
            <a:xfrm>
              <a:off x="1931" y="2795"/>
              <a:ext cx="509" cy="321"/>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   plans</a:t>
              </a:r>
            </a:p>
          </p:txBody>
        </p:sp>
        <p:sp>
          <p:nvSpPr>
            <p:cNvPr id="9246" name="AutoShape 42"/>
            <p:cNvSpPr>
              <a:spLocks noChangeArrowheads="1"/>
            </p:cNvSpPr>
            <p:nvPr/>
          </p:nvSpPr>
          <p:spPr bwMode="auto">
            <a:xfrm>
              <a:off x="2743" y="1631"/>
              <a:ext cx="363" cy="136"/>
            </a:xfrm>
            <a:prstGeom prst="leftRightArrow">
              <a:avLst>
                <a:gd name="adj1" fmla="val 50000"/>
                <a:gd name="adj2" fmla="val 53382"/>
              </a:avLst>
            </a:prstGeom>
            <a:solidFill>
              <a:srgbClr val="FF0000"/>
            </a:solidFill>
            <a:ln w="9525">
              <a:solidFill>
                <a:schemeClr val="tx1"/>
              </a:solidFill>
              <a:miter lim="800000"/>
              <a:headEnd/>
              <a:tailEnd/>
            </a:ln>
            <a:effectLst/>
          </p:spPr>
          <p:txBody>
            <a:bodyPr wrap="none" anchor="ctr"/>
            <a:lstStyle/>
            <a:p>
              <a:pPr defTabSz="914400" hangingPunct="1">
                <a:lnSpc>
                  <a:spcPct val="100000"/>
                </a:lnSpc>
                <a:buClrTx/>
                <a:buSzTx/>
                <a:buFontTx/>
                <a:buNone/>
              </a:pPr>
              <a:endParaRPr lang="it-IT" altLang="it-IT"/>
            </a:p>
          </p:txBody>
        </p:sp>
        <p:sp>
          <p:nvSpPr>
            <p:cNvPr id="9247" name="AutoShape 43"/>
            <p:cNvSpPr>
              <a:spLocks noChangeArrowheads="1"/>
            </p:cNvSpPr>
            <p:nvPr/>
          </p:nvSpPr>
          <p:spPr bwMode="auto">
            <a:xfrm rot="5400000">
              <a:off x="3579" y="2247"/>
              <a:ext cx="326" cy="136"/>
            </a:xfrm>
            <a:prstGeom prst="leftRightArrow">
              <a:avLst>
                <a:gd name="adj1" fmla="val 50000"/>
                <a:gd name="adj2" fmla="val 47941"/>
              </a:avLst>
            </a:prstGeom>
            <a:solidFill>
              <a:srgbClr val="FF0000"/>
            </a:solidFill>
            <a:ln w="9525">
              <a:solidFill>
                <a:schemeClr val="tx1"/>
              </a:solidFill>
              <a:miter lim="800000"/>
              <a:headEnd/>
              <a:tailEnd/>
            </a:ln>
            <a:effectLst/>
          </p:spPr>
          <p:txBody>
            <a:bodyPr wrap="none" anchor="ctr"/>
            <a:lstStyle/>
            <a:p>
              <a:pPr defTabSz="914400" hangingPunct="1">
                <a:lnSpc>
                  <a:spcPct val="100000"/>
                </a:lnSpc>
                <a:buClrTx/>
                <a:buSzTx/>
                <a:buFontTx/>
                <a:buNone/>
              </a:pPr>
              <a:endParaRPr lang="it-IT" altLang="it-IT"/>
            </a:p>
          </p:txBody>
        </p:sp>
        <p:sp>
          <p:nvSpPr>
            <p:cNvPr id="9248" name="AutoShape 44"/>
            <p:cNvSpPr>
              <a:spLocks noChangeArrowheads="1"/>
            </p:cNvSpPr>
            <p:nvPr/>
          </p:nvSpPr>
          <p:spPr bwMode="auto">
            <a:xfrm>
              <a:off x="2743" y="2811"/>
              <a:ext cx="363" cy="136"/>
            </a:xfrm>
            <a:prstGeom prst="leftRightArrow">
              <a:avLst>
                <a:gd name="adj1" fmla="val 50000"/>
                <a:gd name="adj2" fmla="val 53382"/>
              </a:avLst>
            </a:prstGeom>
            <a:solidFill>
              <a:srgbClr val="FF0000"/>
            </a:solidFill>
            <a:ln w="9525">
              <a:solidFill>
                <a:schemeClr val="tx1"/>
              </a:solidFill>
              <a:miter lim="800000"/>
              <a:headEnd/>
              <a:tailEnd/>
            </a:ln>
            <a:effectLst/>
          </p:spPr>
          <p:txBody>
            <a:bodyPr wrap="none" anchor="ctr"/>
            <a:lstStyle/>
            <a:p>
              <a:pPr defTabSz="914400" hangingPunct="1">
                <a:lnSpc>
                  <a:spcPct val="100000"/>
                </a:lnSpc>
                <a:buClrTx/>
                <a:buSzTx/>
                <a:buFontTx/>
                <a:buNone/>
              </a:pPr>
              <a:endParaRPr lang="it-IT" altLang="it-IT"/>
            </a:p>
          </p:txBody>
        </p:sp>
      </p:grpSp>
      <p:sp>
        <p:nvSpPr>
          <p:cNvPr id="40" name="Rettangolo 39"/>
          <p:cNvSpPr>
            <a:spLocks noChangeArrowheads="1"/>
          </p:cNvSpPr>
          <p:nvPr/>
        </p:nvSpPr>
        <p:spPr bwMode="auto">
          <a:xfrm>
            <a:off x="2987675" y="1071546"/>
            <a:ext cx="5688013" cy="1508105"/>
          </a:xfrm>
          <a:prstGeom prst="rect">
            <a:avLst/>
          </a:prstGeom>
          <a:noFill/>
          <a:ln w="9525">
            <a:noFill/>
            <a:miter lim="800000"/>
            <a:headEnd/>
            <a:tailEnd/>
          </a:ln>
        </p:spPr>
        <p:txBody>
          <a:bodyPr>
            <a:spAutoFit/>
          </a:bodyPr>
          <a:lstStyle/>
          <a:p>
            <a:pPr defTabSz="914400" hangingPunct="1">
              <a:lnSpc>
                <a:spcPct val="100000"/>
              </a:lnSpc>
              <a:buClrTx/>
              <a:buSzTx/>
              <a:buFontTx/>
              <a:buNone/>
            </a:pPr>
            <a:r>
              <a:rPr lang="en-GB" altLang="it-IT" sz="1400" dirty="0" smtClean="0"/>
              <a:t>The </a:t>
            </a:r>
            <a:r>
              <a:rPr lang="en-GB" altLang="it-IT" sz="1400" b="1" dirty="0" smtClean="0">
                <a:solidFill>
                  <a:srgbClr val="FF3300"/>
                </a:solidFill>
              </a:rPr>
              <a:t>list of inconsistencies </a:t>
            </a:r>
            <a:r>
              <a:rPr lang="en-GB" altLang="it-IT" sz="1400" dirty="0" smtClean="0"/>
              <a:t>makes it possible to find out the existing </a:t>
            </a:r>
            <a:r>
              <a:rPr lang="en-GB" altLang="it-IT" sz="1400" b="1" dirty="0" smtClean="0">
                <a:solidFill>
                  <a:schemeClr val="accent2"/>
                </a:solidFill>
              </a:rPr>
              <a:t>anomalies</a:t>
            </a:r>
            <a:r>
              <a:rPr lang="en-GB" altLang="it-IT" sz="1400" dirty="0" smtClean="0"/>
              <a:t> between the elements of the land and the buildings cadastre, from the point of view of a cadastral database compared with the content of the other databases.</a:t>
            </a:r>
          </a:p>
          <a:p>
            <a:pPr defTabSz="914400" hangingPunct="1">
              <a:lnSpc>
                <a:spcPct val="100000"/>
              </a:lnSpc>
              <a:buClrTx/>
              <a:buSzTx/>
              <a:buFontTx/>
              <a:buNone/>
            </a:pPr>
            <a:endParaRPr lang="en-GB" altLang="it-IT" sz="800" dirty="0" smtClean="0"/>
          </a:p>
          <a:p>
            <a:pPr defTabSz="914400" hangingPunct="1">
              <a:lnSpc>
                <a:spcPct val="100000"/>
              </a:lnSpc>
              <a:buClrTx/>
              <a:buSzTx/>
              <a:buFontTx/>
              <a:buNone/>
            </a:pPr>
            <a:r>
              <a:rPr lang="en-GB" altLang="it-IT" sz="1400" dirty="0" smtClean="0"/>
              <a:t>The elements of the list are grouped in subsets according to their characteristics:</a:t>
            </a:r>
            <a:endParaRPr lang="en-GB" altLang="it-IT" sz="1400" dirty="0"/>
          </a:p>
        </p:txBody>
      </p:sp>
      <p:sp>
        <p:nvSpPr>
          <p:cNvPr id="41" name="Rettangolo 40"/>
          <p:cNvSpPr>
            <a:spLocks noChangeArrowheads="1"/>
          </p:cNvSpPr>
          <p:nvPr/>
        </p:nvSpPr>
        <p:spPr bwMode="auto">
          <a:xfrm>
            <a:off x="3041650" y="2565400"/>
            <a:ext cx="5673754" cy="523220"/>
          </a:xfrm>
          <a:prstGeom prst="rect">
            <a:avLst/>
          </a:prstGeom>
          <a:noFill/>
          <a:ln w="9525">
            <a:noFill/>
            <a:miter lim="800000"/>
            <a:headEnd/>
            <a:tailEnd/>
          </a:ln>
        </p:spPr>
        <p:txBody>
          <a:bodyPr wrap="square">
            <a:spAutoFit/>
          </a:bodyPr>
          <a:lstStyle/>
          <a:p>
            <a:pPr marL="285750" indent="-285750" defTabSz="914400" hangingPunct="1">
              <a:lnSpc>
                <a:spcPct val="100000"/>
              </a:lnSpc>
              <a:buClrTx/>
              <a:buSzTx/>
              <a:buFontTx/>
              <a:buChar char="-"/>
            </a:pPr>
            <a:r>
              <a:rPr lang="en-GB" altLang="it-IT" sz="1400" b="1" dirty="0" smtClean="0">
                <a:solidFill>
                  <a:schemeClr val="accent2"/>
                </a:solidFill>
              </a:rPr>
              <a:t>1° group</a:t>
            </a:r>
            <a:r>
              <a:rPr lang="en-GB" altLang="it-IT" sz="1400" dirty="0" smtClean="0"/>
              <a:t> </a:t>
            </a:r>
            <a:r>
              <a:rPr lang="en-GB" altLang="it-IT" sz="1400" dirty="0" smtClean="0">
                <a:sym typeface="Wingdings" pitchFamily="2" charset="2"/>
              </a:rPr>
              <a:t> elements of the LC census database with anomalies in the BC census database or in the cartographic database</a:t>
            </a:r>
            <a:endParaRPr lang="en-GB" altLang="it-IT" sz="1400" b="1" dirty="0">
              <a:sym typeface="Wingdings" pitchFamily="2" charset="2"/>
            </a:endParaRPr>
          </a:p>
        </p:txBody>
      </p:sp>
      <p:sp>
        <p:nvSpPr>
          <p:cNvPr id="42" name="Rettangolo 41"/>
          <p:cNvSpPr>
            <a:spLocks noChangeArrowheads="1"/>
          </p:cNvSpPr>
          <p:nvPr/>
        </p:nvSpPr>
        <p:spPr bwMode="auto">
          <a:xfrm>
            <a:off x="3040063" y="4283075"/>
            <a:ext cx="5524500" cy="738664"/>
          </a:xfrm>
          <a:prstGeom prst="rect">
            <a:avLst/>
          </a:prstGeom>
          <a:noFill/>
          <a:ln w="9525">
            <a:noFill/>
            <a:miter lim="800000"/>
            <a:headEnd/>
            <a:tailEnd/>
          </a:ln>
        </p:spPr>
        <p:txBody>
          <a:bodyPr>
            <a:spAutoFit/>
          </a:bodyPr>
          <a:lstStyle/>
          <a:p>
            <a:pPr marL="285750" indent="-285750" defTabSz="914400" hangingPunct="1">
              <a:lnSpc>
                <a:spcPct val="100000"/>
              </a:lnSpc>
              <a:buClrTx/>
              <a:buSzTx/>
              <a:buFontTx/>
              <a:buChar char="-"/>
            </a:pPr>
            <a:r>
              <a:rPr lang="en-GB" altLang="it-IT" sz="1400" b="1" dirty="0" smtClean="0">
                <a:solidFill>
                  <a:schemeClr val="accent2"/>
                </a:solidFill>
              </a:rPr>
              <a:t>4° group</a:t>
            </a:r>
            <a:r>
              <a:rPr lang="en-GB" altLang="it-IT" sz="1400" dirty="0" smtClean="0">
                <a:sym typeface="Wingdings" pitchFamily="2" charset="2"/>
              </a:rPr>
              <a:t>  elements of the BC census database with anomalies in the plans database or in the same BC census database (i.e. address, house number, floor, area, class, etc…)</a:t>
            </a:r>
            <a:endParaRPr lang="en-GB" altLang="it-IT" sz="1400" dirty="0">
              <a:sym typeface="Wingdings" pitchFamily="2" charset="2"/>
            </a:endParaRPr>
          </a:p>
        </p:txBody>
      </p:sp>
      <p:sp>
        <p:nvSpPr>
          <p:cNvPr id="43" name="Rettangolo 42"/>
          <p:cNvSpPr>
            <a:spLocks noChangeArrowheads="1"/>
          </p:cNvSpPr>
          <p:nvPr/>
        </p:nvSpPr>
        <p:spPr bwMode="auto">
          <a:xfrm>
            <a:off x="3040063" y="3141663"/>
            <a:ext cx="5524500" cy="523220"/>
          </a:xfrm>
          <a:prstGeom prst="rect">
            <a:avLst/>
          </a:prstGeom>
          <a:noFill/>
          <a:ln w="9525">
            <a:noFill/>
            <a:miter lim="800000"/>
            <a:headEnd/>
            <a:tailEnd/>
          </a:ln>
        </p:spPr>
        <p:txBody>
          <a:bodyPr>
            <a:spAutoFit/>
          </a:bodyPr>
          <a:lstStyle/>
          <a:p>
            <a:pPr marL="285750" indent="-285750" defTabSz="914400" hangingPunct="1">
              <a:lnSpc>
                <a:spcPct val="100000"/>
              </a:lnSpc>
              <a:buClrTx/>
              <a:buSzTx/>
              <a:buFontTx/>
              <a:buChar char="-"/>
            </a:pPr>
            <a:r>
              <a:rPr lang="en-GB" altLang="it-IT" sz="1400" b="1" dirty="0" smtClean="0">
                <a:solidFill>
                  <a:schemeClr val="accent2"/>
                </a:solidFill>
              </a:rPr>
              <a:t>2° group</a:t>
            </a:r>
            <a:r>
              <a:rPr lang="en-GB" altLang="it-IT" sz="1400" dirty="0" smtClean="0"/>
              <a:t> </a:t>
            </a:r>
            <a:r>
              <a:rPr lang="en-GB" altLang="it-IT" sz="1400" dirty="0" smtClean="0">
                <a:sym typeface="Wingdings" pitchFamily="2" charset="2"/>
              </a:rPr>
              <a:t> elements of the cartographic database with anomalies in the LC or BC census databases</a:t>
            </a:r>
            <a:endParaRPr lang="en-GB" altLang="it-IT" sz="1400" b="1" dirty="0">
              <a:sym typeface="Wingdings" pitchFamily="2" charset="2"/>
            </a:endParaRPr>
          </a:p>
        </p:txBody>
      </p:sp>
      <p:sp>
        <p:nvSpPr>
          <p:cNvPr id="44" name="Rettangolo 43"/>
          <p:cNvSpPr>
            <a:spLocks noChangeArrowheads="1"/>
          </p:cNvSpPr>
          <p:nvPr/>
        </p:nvSpPr>
        <p:spPr bwMode="auto">
          <a:xfrm>
            <a:off x="3040062" y="3706813"/>
            <a:ext cx="5603903" cy="523220"/>
          </a:xfrm>
          <a:prstGeom prst="rect">
            <a:avLst/>
          </a:prstGeom>
          <a:noFill/>
          <a:ln w="9525">
            <a:noFill/>
            <a:miter lim="800000"/>
            <a:headEnd/>
            <a:tailEnd/>
          </a:ln>
        </p:spPr>
        <p:txBody>
          <a:bodyPr wrap="square">
            <a:spAutoFit/>
          </a:bodyPr>
          <a:lstStyle/>
          <a:p>
            <a:pPr marL="285750" indent="-285750" defTabSz="914400" hangingPunct="1">
              <a:lnSpc>
                <a:spcPct val="100000"/>
              </a:lnSpc>
              <a:buClrTx/>
              <a:buSzTx/>
              <a:buFontTx/>
              <a:buChar char="-"/>
            </a:pPr>
            <a:r>
              <a:rPr lang="it-IT" altLang="it-IT" sz="1400" b="1" dirty="0">
                <a:solidFill>
                  <a:schemeClr val="accent2"/>
                </a:solidFill>
              </a:rPr>
              <a:t>3° </a:t>
            </a:r>
            <a:r>
              <a:rPr lang="en-GB" altLang="it-IT" sz="1400" b="1" dirty="0" smtClean="0">
                <a:solidFill>
                  <a:schemeClr val="accent2"/>
                </a:solidFill>
              </a:rPr>
              <a:t>group</a:t>
            </a:r>
            <a:r>
              <a:rPr lang="it-IT" altLang="it-IT" sz="1400" dirty="0" smtClean="0"/>
              <a:t> </a:t>
            </a:r>
            <a:r>
              <a:rPr lang="it-IT" altLang="it-IT" sz="1400" dirty="0">
                <a:sym typeface="Wingdings" pitchFamily="2" charset="2"/>
              </a:rPr>
              <a:t> </a:t>
            </a:r>
            <a:r>
              <a:rPr lang="en-GB" altLang="it-IT" sz="1400" dirty="0" smtClean="0">
                <a:sym typeface="Wingdings" pitchFamily="2" charset="2"/>
              </a:rPr>
              <a:t>elements</a:t>
            </a:r>
            <a:r>
              <a:rPr lang="it-IT" altLang="it-IT" sz="1400" dirty="0" smtClean="0">
                <a:sym typeface="Wingdings" pitchFamily="2" charset="2"/>
              </a:rPr>
              <a:t> </a:t>
            </a:r>
            <a:r>
              <a:rPr lang="en-GB" altLang="it-IT" sz="1400" dirty="0" smtClean="0">
                <a:sym typeface="Wingdings" pitchFamily="2" charset="2"/>
              </a:rPr>
              <a:t>of the BC census </a:t>
            </a:r>
            <a:r>
              <a:rPr lang="it-IT" altLang="it-IT" sz="1400" dirty="0" smtClean="0">
                <a:sym typeface="Wingdings" pitchFamily="2" charset="2"/>
              </a:rPr>
              <a:t>database </a:t>
            </a:r>
            <a:r>
              <a:rPr lang="en-GB" altLang="it-IT" sz="1400" dirty="0" smtClean="0">
                <a:sym typeface="Wingdings" pitchFamily="2" charset="2"/>
              </a:rPr>
              <a:t>with</a:t>
            </a:r>
            <a:r>
              <a:rPr lang="it-IT" altLang="it-IT" sz="1400" dirty="0" smtClean="0">
                <a:sym typeface="Wingdings" pitchFamily="2" charset="2"/>
              </a:rPr>
              <a:t> </a:t>
            </a:r>
            <a:r>
              <a:rPr lang="en-GB" altLang="it-IT" sz="1400" dirty="0" smtClean="0">
                <a:sym typeface="Wingdings" pitchFamily="2" charset="2"/>
              </a:rPr>
              <a:t>anomalies</a:t>
            </a:r>
            <a:r>
              <a:rPr lang="it-IT" altLang="it-IT" sz="1400" dirty="0" smtClean="0">
                <a:sym typeface="Wingdings" pitchFamily="2" charset="2"/>
              </a:rPr>
              <a:t> in the </a:t>
            </a:r>
            <a:r>
              <a:rPr lang="en-GB" altLang="it-IT" sz="1400" dirty="0" smtClean="0">
                <a:sym typeface="Wingdings" pitchFamily="2" charset="2"/>
              </a:rPr>
              <a:t>LC census database or in the cartographic database</a:t>
            </a:r>
            <a:endParaRPr lang="it-IT" altLang="it-IT" sz="1400" b="1" dirty="0">
              <a:sym typeface="Wingdings" pitchFamily="2" charset="2"/>
            </a:endParaRPr>
          </a:p>
        </p:txBody>
      </p:sp>
      <p:sp>
        <p:nvSpPr>
          <p:cNvPr id="45" name="Freccia circolare in giù 44"/>
          <p:cNvSpPr/>
          <p:nvPr/>
        </p:nvSpPr>
        <p:spPr>
          <a:xfrm flipH="1">
            <a:off x="862013" y="1022350"/>
            <a:ext cx="1331912" cy="306388"/>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solidFill>
                <a:schemeClr val="tx1"/>
              </a:solidFill>
            </a:endParaRPr>
          </a:p>
        </p:txBody>
      </p:sp>
      <p:sp>
        <p:nvSpPr>
          <p:cNvPr id="46" name="Freccia circolare in giù 45"/>
          <p:cNvSpPr/>
          <p:nvPr/>
        </p:nvSpPr>
        <p:spPr>
          <a:xfrm rot="5400000">
            <a:off x="1755776" y="1739900"/>
            <a:ext cx="1192212" cy="306387"/>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solidFill>
                <a:schemeClr val="tx1"/>
              </a:solidFill>
            </a:endParaRPr>
          </a:p>
        </p:txBody>
      </p:sp>
      <p:sp>
        <p:nvSpPr>
          <p:cNvPr id="47" name="Freccia circolare in giù 46"/>
          <p:cNvSpPr/>
          <p:nvPr/>
        </p:nvSpPr>
        <p:spPr>
          <a:xfrm>
            <a:off x="812800" y="1022350"/>
            <a:ext cx="1417638" cy="306388"/>
          </a:xfrm>
          <a:prstGeom prst="curvedDownArrow">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solidFill>
                <a:schemeClr val="tx1"/>
              </a:solidFill>
            </a:endParaRPr>
          </a:p>
        </p:txBody>
      </p:sp>
      <p:sp>
        <p:nvSpPr>
          <p:cNvPr id="48" name="Freccia circolare in giù 47"/>
          <p:cNvSpPr/>
          <p:nvPr/>
        </p:nvSpPr>
        <p:spPr>
          <a:xfrm rot="2566323">
            <a:off x="720725" y="1654175"/>
            <a:ext cx="1738313" cy="306388"/>
          </a:xfrm>
          <a:prstGeom prst="curvedDownArrow">
            <a:avLst/>
          </a:prstGeom>
          <a:solidFill>
            <a:srgbClr val="FF000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solidFill>
                <a:schemeClr val="tx1"/>
              </a:solidFill>
            </a:endParaRPr>
          </a:p>
        </p:txBody>
      </p:sp>
      <p:sp>
        <p:nvSpPr>
          <p:cNvPr id="49" name="Freccia circolare in giù 48"/>
          <p:cNvSpPr/>
          <p:nvPr/>
        </p:nvSpPr>
        <p:spPr>
          <a:xfrm rot="5400000" flipH="1">
            <a:off x="1751806" y="1680369"/>
            <a:ext cx="1165225" cy="306388"/>
          </a:xfrm>
          <a:prstGeom prst="curved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solidFill>
                <a:schemeClr val="tx1"/>
              </a:solidFill>
            </a:endParaRPr>
          </a:p>
        </p:txBody>
      </p:sp>
      <p:sp>
        <p:nvSpPr>
          <p:cNvPr id="50" name="Freccia circolare in giù 49"/>
          <p:cNvSpPr/>
          <p:nvPr/>
        </p:nvSpPr>
        <p:spPr>
          <a:xfrm rot="12870337">
            <a:off x="523875" y="1860550"/>
            <a:ext cx="1790700" cy="347663"/>
          </a:xfrm>
          <a:prstGeom prst="curved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hangingPunct="1">
              <a:lnSpc>
                <a:spcPct val="100000"/>
              </a:lnSpc>
              <a:buClrTx/>
              <a:buSzTx/>
              <a:buFontTx/>
              <a:buNone/>
              <a:defRPr/>
            </a:pPr>
            <a:endParaRPr lang="it-IT">
              <a:solidFill>
                <a:schemeClr val="tx1"/>
              </a:solidFill>
            </a:endParaRPr>
          </a:p>
        </p:txBody>
      </p:sp>
      <p:sp>
        <p:nvSpPr>
          <p:cNvPr id="9233" name="Text Box 2"/>
          <p:cNvSpPr txBox="1">
            <a:spLocks noChangeArrowheads="1"/>
          </p:cNvSpPr>
          <p:nvPr/>
        </p:nvSpPr>
        <p:spPr bwMode="auto">
          <a:xfrm>
            <a:off x="395288" y="188913"/>
            <a:ext cx="8280400" cy="469039"/>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US" altLang="it-IT" sz="2400" b="1" dirty="0">
                <a:solidFill>
                  <a:srgbClr val="000000"/>
                </a:solidFill>
                <a:latin typeface="Times New Roman" pitchFamily="18" charset="0"/>
              </a:rPr>
              <a:t>The cadastral </a:t>
            </a:r>
            <a:r>
              <a:rPr lang="en-US" altLang="it-IT" sz="2400" b="1" dirty="0" smtClean="0">
                <a:solidFill>
                  <a:srgbClr val="000000"/>
                </a:solidFill>
                <a:latin typeface="Times New Roman" pitchFamily="18" charset="0"/>
              </a:rPr>
              <a:t>databases </a:t>
            </a:r>
            <a:r>
              <a:rPr lang="en-US" altLang="it-IT" sz="2400" b="1" dirty="0">
                <a:solidFill>
                  <a:srgbClr val="000000"/>
                </a:solidFill>
                <a:latin typeface="Times New Roman" pitchFamily="18" charset="0"/>
              </a:rPr>
              <a:t>monitoring and maintenance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randombar(horizontal)">
                                      <p:cBhvr>
                                        <p:cTn id="21" dur="500"/>
                                        <p:tgtEl>
                                          <p:spTgt spid="4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500"/>
                                        <p:tgtEl>
                                          <p:spTgt spid="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randombar(horizontal)">
                                      <p:cBhvr>
                                        <p:cTn id="37" dur="500"/>
                                        <p:tgtEl>
                                          <p:spTgt spid="4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randombar(horizontal)">
                                      <p:cBhvr>
                                        <p:cTn id="40" dur="500"/>
                                        <p:tgtEl>
                                          <p:spTgt spid="4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4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4" presetClass="entr" presetSubtype="1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randombar(horizontal)">
                                      <p:cBhvr>
                                        <p:cTn id="53" dur="500"/>
                                        <p:tgtEl>
                                          <p:spTgt spid="4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1" presetClass="exit" presetSubtype="0" fill="hold" grpId="1" nodeType="with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0"/>
                                        </p:tgtEl>
                                        <p:attrNameLst>
                                          <p:attrName>style.visibility</p:attrName>
                                        </p:attrNameLst>
                                      </p:cBhvr>
                                      <p:to>
                                        <p:strVal val="hidden"/>
                                      </p:to>
                                    </p:set>
                                  </p:childTnLst>
                                </p:cTn>
                              </p:par>
                              <p:par>
                                <p:cTn id="67" presetID="2" presetClass="entr" presetSubtype="4"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ppt_x"/>
                                          </p:val>
                                        </p:tav>
                                        <p:tav tm="100000">
                                          <p:val>
                                            <p:strVal val="#ppt_x"/>
                                          </p:val>
                                        </p:tav>
                                      </p:tavLst>
                                    </p:anim>
                                    <p:anim calcmode="lin" valueType="num">
                                      <p:cBhvr additive="base">
                                        <p:cTn id="70" dur="500" fill="hold"/>
                                        <p:tgtEl>
                                          <p:spTgt spid="5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40" grpId="0"/>
      <p:bldP spid="41" grpId="0"/>
      <p:bldP spid="42" grpId="0"/>
      <p:bldP spid="43" grpId="0"/>
      <p:bldP spid="44" grpId="0"/>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29"/>
          <p:cNvGrpSpPr>
            <a:grpSpLocks/>
          </p:cNvGrpSpPr>
          <p:nvPr/>
        </p:nvGrpSpPr>
        <p:grpSpPr bwMode="auto">
          <a:xfrm>
            <a:off x="395288" y="981075"/>
            <a:ext cx="2736850" cy="2162175"/>
            <a:chOff x="1383" y="1068"/>
            <a:chExt cx="3130" cy="2518"/>
          </a:xfrm>
        </p:grpSpPr>
        <p:pic>
          <p:nvPicPr>
            <p:cNvPr id="10247" name="Picture 30" descr="database"/>
            <p:cNvPicPr>
              <a:picLocks noChangeAspect="1" noChangeArrowheads="1"/>
            </p:cNvPicPr>
            <p:nvPr/>
          </p:nvPicPr>
          <p:blipFill>
            <a:blip r:embed="rId2" cstate="print"/>
            <a:srcRect/>
            <a:stretch>
              <a:fillRect/>
            </a:stretch>
          </p:blipFill>
          <p:spPr bwMode="auto">
            <a:xfrm>
              <a:off x="3334" y="2523"/>
              <a:ext cx="816" cy="817"/>
            </a:xfrm>
            <a:prstGeom prst="rect">
              <a:avLst/>
            </a:prstGeom>
            <a:noFill/>
            <a:ln w="9525">
              <a:noFill/>
              <a:miter lim="800000"/>
              <a:headEnd/>
              <a:tailEnd/>
            </a:ln>
          </p:spPr>
        </p:pic>
        <p:pic>
          <p:nvPicPr>
            <p:cNvPr id="10248" name="Picture 31" descr="database"/>
            <p:cNvPicPr>
              <a:picLocks noChangeAspect="1" noChangeArrowheads="1"/>
            </p:cNvPicPr>
            <p:nvPr/>
          </p:nvPicPr>
          <p:blipFill>
            <a:blip r:embed="rId3" cstate="print">
              <a:grayscl/>
            </a:blip>
            <a:srcRect/>
            <a:stretch>
              <a:fillRect/>
            </a:stretch>
          </p:blipFill>
          <p:spPr bwMode="auto">
            <a:xfrm>
              <a:off x="1837" y="2522"/>
              <a:ext cx="816" cy="817"/>
            </a:xfrm>
            <a:prstGeom prst="rect">
              <a:avLst/>
            </a:prstGeom>
            <a:noFill/>
            <a:ln w="9525">
              <a:noFill/>
              <a:miter lim="800000"/>
              <a:headEnd/>
              <a:tailEnd/>
            </a:ln>
          </p:spPr>
        </p:pic>
        <p:pic>
          <p:nvPicPr>
            <p:cNvPr id="10249" name="Picture 32" descr="database"/>
            <p:cNvPicPr>
              <a:picLocks noChangeAspect="1" noChangeArrowheads="1"/>
            </p:cNvPicPr>
            <p:nvPr/>
          </p:nvPicPr>
          <p:blipFill>
            <a:blip r:embed="rId2" cstate="print"/>
            <a:srcRect/>
            <a:stretch>
              <a:fillRect/>
            </a:stretch>
          </p:blipFill>
          <p:spPr bwMode="auto">
            <a:xfrm>
              <a:off x="3334" y="1298"/>
              <a:ext cx="816" cy="817"/>
            </a:xfrm>
            <a:prstGeom prst="rect">
              <a:avLst/>
            </a:prstGeom>
            <a:noFill/>
            <a:ln w="9525">
              <a:noFill/>
              <a:miter lim="800000"/>
              <a:headEnd/>
              <a:tailEnd/>
            </a:ln>
          </p:spPr>
        </p:pic>
        <p:pic>
          <p:nvPicPr>
            <p:cNvPr id="10250" name="Picture 33" descr="database"/>
            <p:cNvPicPr>
              <a:picLocks noChangeAspect="1" noChangeArrowheads="1"/>
            </p:cNvPicPr>
            <p:nvPr/>
          </p:nvPicPr>
          <p:blipFill>
            <a:blip r:embed="rId2" cstate="print">
              <a:grayscl/>
            </a:blip>
            <a:srcRect/>
            <a:stretch>
              <a:fillRect/>
            </a:stretch>
          </p:blipFill>
          <p:spPr bwMode="auto">
            <a:xfrm>
              <a:off x="1837" y="1298"/>
              <a:ext cx="816" cy="817"/>
            </a:xfrm>
            <a:prstGeom prst="rect">
              <a:avLst/>
            </a:prstGeom>
            <a:noFill/>
            <a:ln w="9525">
              <a:noFill/>
              <a:miter lim="800000"/>
              <a:headEnd/>
              <a:tailEnd/>
            </a:ln>
          </p:spPr>
        </p:pic>
        <p:sp>
          <p:nvSpPr>
            <p:cNvPr id="10251" name="Line 34"/>
            <p:cNvSpPr>
              <a:spLocks noChangeShapeType="1"/>
            </p:cNvSpPr>
            <p:nvPr/>
          </p:nvSpPr>
          <p:spPr bwMode="auto">
            <a:xfrm>
              <a:off x="2925" y="1253"/>
              <a:ext cx="0" cy="2238"/>
            </a:xfrm>
            <a:prstGeom prst="line">
              <a:avLst/>
            </a:prstGeom>
            <a:noFill/>
            <a:ln w="9525">
              <a:solidFill>
                <a:schemeClr val="tx1"/>
              </a:solidFill>
              <a:prstDash val="dash"/>
              <a:round/>
              <a:headEnd/>
              <a:tailEnd/>
            </a:ln>
            <a:effectLst/>
          </p:spPr>
          <p:txBody>
            <a:bodyPr/>
            <a:lstStyle/>
            <a:p>
              <a:endParaRPr lang="it-IT"/>
            </a:p>
          </p:txBody>
        </p:sp>
        <p:sp>
          <p:nvSpPr>
            <p:cNvPr id="10252" name="Line 35"/>
            <p:cNvSpPr>
              <a:spLocks noChangeShapeType="1"/>
            </p:cNvSpPr>
            <p:nvPr/>
          </p:nvSpPr>
          <p:spPr bwMode="auto">
            <a:xfrm>
              <a:off x="1383" y="2312"/>
              <a:ext cx="3130" cy="0"/>
            </a:xfrm>
            <a:prstGeom prst="line">
              <a:avLst/>
            </a:prstGeom>
            <a:noFill/>
            <a:ln w="9525">
              <a:solidFill>
                <a:schemeClr val="tx1"/>
              </a:solidFill>
              <a:prstDash val="dash"/>
              <a:round/>
              <a:headEnd/>
              <a:tailEnd/>
            </a:ln>
            <a:effectLst/>
          </p:spPr>
          <p:txBody>
            <a:bodyPr/>
            <a:lstStyle/>
            <a:p>
              <a:endParaRPr lang="it-IT"/>
            </a:p>
          </p:txBody>
        </p:sp>
        <p:sp>
          <p:nvSpPr>
            <p:cNvPr id="10253" name="Text Box 36"/>
            <p:cNvSpPr txBox="1">
              <a:spLocks noChangeArrowheads="1"/>
            </p:cNvSpPr>
            <p:nvPr/>
          </p:nvSpPr>
          <p:spPr bwMode="auto">
            <a:xfrm>
              <a:off x="2776" y="1068"/>
              <a:ext cx="1002" cy="250"/>
            </a:xfrm>
            <a:prstGeom prst="rect">
              <a:avLst/>
            </a:prstGeom>
            <a:noFill/>
            <a:ln w="9525">
              <a:noFill/>
              <a:miter lim="800000"/>
              <a:headEnd/>
              <a:tailEnd/>
            </a:ln>
            <a:effectLst/>
          </p:spPr>
          <p:txBody>
            <a:bodyPr wrap="none">
              <a:spAutoFit/>
            </a:bodyPr>
            <a:lstStyle/>
            <a:p>
              <a:pPr defTabSz="914400" hangingPunct="1">
                <a:lnSpc>
                  <a:spcPct val="100000"/>
                </a:lnSpc>
                <a:buClrTx/>
                <a:buSzTx/>
                <a:buFontTx/>
                <a:buNone/>
              </a:pPr>
              <a:r>
                <a:rPr lang="it-IT" altLang="it-IT" sz="800" b="1"/>
                <a:t>Land cadastre</a:t>
              </a:r>
            </a:p>
          </p:txBody>
        </p:sp>
        <p:sp>
          <p:nvSpPr>
            <p:cNvPr id="10254" name="Text Box 37"/>
            <p:cNvSpPr txBox="1">
              <a:spLocks noChangeArrowheads="1"/>
            </p:cNvSpPr>
            <p:nvPr/>
          </p:nvSpPr>
          <p:spPr bwMode="auto">
            <a:xfrm>
              <a:off x="2806" y="3336"/>
              <a:ext cx="1255" cy="250"/>
            </a:xfrm>
            <a:prstGeom prst="rect">
              <a:avLst/>
            </a:prstGeom>
            <a:noFill/>
            <a:ln w="9525">
              <a:noFill/>
              <a:miter lim="800000"/>
              <a:headEnd/>
              <a:tailEnd/>
            </a:ln>
            <a:effectLst/>
          </p:spPr>
          <p:txBody>
            <a:bodyPr wrap="none">
              <a:spAutoFit/>
            </a:bodyPr>
            <a:lstStyle/>
            <a:p>
              <a:pPr defTabSz="914400" hangingPunct="1">
                <a:lnSpc>
                  <a:spcPct val="100000"/>
                </a:lnSpc>
                <a:buClrTx/>
                <a:buSzTx/>
                <a:buFontTx/>
                <a:buNone/>
              </a:pPr>
              <a:r>
                <a:rPr lang="it-IT" altLang="it-IT" sz="800" b="1"/>
                <a:t>Buildings cadastre</a:t>
              </a:r>
            </a:p>
          </p:txBody>
        </p:sp>
        <p:sp>
          <p:nvSpPr>
            <p:cNvPr id="10255" name="Text Box 38"/>
            <p:cNvSpPr txBox="1">
              <a:spLocks noChangeArrowheads="1"/>
            </p:cNvSpPr>
            <p:nvPr/>
          </p:nvSpPr>
          <p:spPr bwMode="auto">
            <a:xfrm>
              <a:off x="1871" y="1569"/>
              <a:ext cx="739" cy="322"/>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cartographic</a:t>
              </a:r>
              <a:endParaRPr lang="it-IT" altLang="it-IT" sz="600"/>
            </a:p>
          </p:txBody>
        </p:sp>
        <p:sp>
          <p:nvSpPr>
            <p:cNvPr id="10256" name="Text Box 39"/>
            <p:cNvSpPr txBox="1">
              <a:spLocks noChangeArrowheads="1"/>
            </p:cNvSpPr>
            <p:nvPr/>
          </p:nvSpPr>
          <p:spPr bwMode="auto">
            <a:xfrm>
              <a:off x="3420" y="1569"/>
              <a:ext cx="672" cy="322"/>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r>
                <a:rPr lang="it-IT" altLang="it-IT" sz="600" b="1"/>
                <a:t> </a:t>
              </a:r>
            </a:p>
            <a:p>
              <a:pPr algn="ctr" defTabSz="914400" hangingPunct="1">
                <a:lnSpc>
                  <a:spcPct val="100000"/>
                </a:lnSpc>
                <a:buClrTx/>
                <a:buSzTx/>
                <a:buFontTx/>
                <a:buNone/>
              </a:pPr>
              <a:r>
                <a:rPr lang="it-IT" altLang="it-IT" sz="600" b="1"/>
                <a:t>descriptive</a:t>
              </a:r>
            </a:p>
          </p:txBody>
        </p:sp>
        <p:sp>
          <p:nvSpPr>
            <p:cNvPr id="10257" name="Text Box 40"/>
            <p:cNvSpPr txBox="1">
              <a:spLocks noChangeArrowheads="1"/>
            </p:cNvSpPr>
            <p:nvPr/>
          </p:nvSpPr>
          <p:spPr bwMode="auto">
            <a:xfrm>
              <a:off x="3427" y="2795"/>
              <a:ext cx="672" cy="321"/>
            </a:xfrm>
            <a:prstGeom prst="rect">
              <a:avLst/>
            </a:prstGeom>
            <a:noFill/>
            <a:ln w="9525">
              <a:noFill/>
              <a:miter lim="800000"/>
              <a:headEnd/>
              <a:tailEnd/>
            </a:ln>
            <a:effectLst/>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descriptive</a:t>
              </a:r>
            </a:p>
          </p:txBody>
        </p:sp>
        <p:sp>
          <p:nvSpPr>
            <p:cNvPr id="10258" name="Text Box 41"/>
            <p:cNvSpPr txBox="1">
              <a:spLocks noChangeArrowheads="1"/>
            </p:cNvSpPr>
            <p:nvPr/>
          </p:nvSpPr>
          <p:spPr bwMode="auto">
            <a:xfrm>
              <a:off x="1933" y="2795"/>
              <a:ext cx="508" cy="321"/>
            </a:xfrm>
            <a:prstGeom prst="rect">
              <a:avLst/>
            </a:prstGeom>
            <a:noFill/>
            <a:ln w="9525">
              <a:noFill/>
              <a:miter lim="800000"/>
              <a:headEnd/>
              <a:tailEnd/>
            </a:ln>
          </p:spPr>
          <p:txBody>
            <a:bodyPr wrap="none">
              <a:spAutoFit/>
            </a:bodyPr>
            <a:lstStyle/>
            <a:p>
              <a:pPr algn="ctr" defTabSz="914400" hangingPunct="1">
                <a:lnSpc>
                  <a:spcPct val="100000"/>
                </a:lnSpc>
                <a:buClrTx/>
                <a:buSzTx/>
                <a:buFontTx/>
                <a:buNone/>
              </a:pPr>
              <a:endParaRPr lang="it-IT" altLang="it-IT" sz="600" b="1"/>
            </a:p>
            <a:p>
              <a:pPr algn="ctr" defTabSz="914400" hangingPunct="1">
                <a:lnSpc>
                  <a:spcPct val="100000"/>
                </a:lnSpc>
                <a:buClrTx/>
                <a:buSzTx/>
                <a:buFontTx/>
                <a:buNone/>
              </a:pPr>
              <a:r>
                <a:rPr lang="it-IT" altLang="it-IT" sz="600" b="1"/>
                <a:t>   plans</a:t>
              </a:r>
            </a:p>
          </p:txBody>
        </p:sp>
        <p:sp>
          <p:nvSpPr>
            <p:cNvPr id="36" name="AutoShape 42"/>
            <p:cNvSpPr>
              <a:spLocks noChangeArrowheads="1"/>
            </p:cNvSpPr>
            <p:nvPr/>
          </p:nvSpPr>
          <p:spPr bwMode="auto">
            <a:xfrm>
              <a:off x="2743" y="1632"/>
              <a:ext cx="363" cy="135"/>
            </a:xfrm>
            <a:prstGeom prst="leftRightArrow">
              <a:avLst>
                <a:gd name="adj1" fmla="val 50000"/>
                <a:gd name="adj2" fmla="val 53382"/>
              </a:avLst>
            </a:prstGeom>
            <a:solidFill>
              <a:schemeClr val="bg1">
                <a:lumMod val="65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hangingPunct="1">
                <a:lnSpc>
                  <a:spcPct val="100000"/>
                </a:lnSpc>
                <a:buClrTx/>
                <a:buSzTx/>
                <a:buFontTx/>
                <a:buNone/>
                <a:defRPr/>
              </a:pPr>
              <a:endParaRPr lang="it-IT">
                <a:ea typeface="+mn-ea"/>
              </a:endParaRPr>
            </a:p>
          </p:txBody>
        </p:sp>
        <p:sp>
          <p:nvSpPr>
            <p:cNvPr id="10260" name="AutoShape 43"/>
            <p:cNvSpPr>
              <a:spLocks noChangeArrowheads="1"/>
            </p:cNvSpPr>
            <p:nvPr/>
          </p:nvSpPr>
          <p:spPr bwMode="auto">
            <a:xfrm rot="5400000">
              <a:off x="3579" y="2247"/>
              <a:ext cx="326" cy="136"/>
            </a:xfrm>
            <a:prstGeom prst="leftRightArrow">
              <a:avLst>
                <a:gd name="adj1" fmla="val 50000"/>
                <a:gd name="adj2" fmla="val 47941"/>
              </a:avLst>
            </a:prstGeom>
            <a:solidFill>
              <a:srgbClr val="FF0000"/>
            </a:solidFill>
            <a:ln w="9525">
              <a:solidFill>
                <a:schemeClr val="tx1"/>
              </a:solidFill>
              <a:miter lim="800000"/>
              <a:headEnd/>
              <a:tailEnd/>
            </a:ln>
            <a:effectLst/>
          </p:spPr>
          <p:txBody>
            <a:bodyPr rot="10800000" vert="eaVert" wrap="none" anchor="ctr"/>
            <a:lstStyle/>
            <a:p>
              <a:pPr defTabSz="914400" hangingPunct="1">
                <a:lnSpc>
                  <a:spcPct val="100000"/>
                </a:lnSpc>
                <a:buClrTx/>
                <a:buSzTx/>
                <a:buFontTx/>
                <a:buNone/>
              </a:pPr>
              <a:endParaRPr lang="it-IT" altLang="it-IT"/>
            </a:p>
          </p:txBody>
        </p:sp>
        <p:sp>
          <p:nvSpPr>
            <p:cNvPr id="38" name="AutoShape 44"/>
            <p:cNvSpPr>
              <a:spLocks noChangeArrowheads="1"/>
            </p:cNvSpPr>
            <p:nvPr/>
          </p:nvSpPr>
          <p:spPr bwMode="auto">
            <a:xfrm>
              <a:off x="2743" y="2811"/>
              <a:ext cx="363" cy="135"/>
            </a:xfrm>
            <a:prstGeom prst="leftRightArrow">
              <a:avLst>
                <a:gd name="adj1" fmla="val 50000"/>
                <a:gd name="adj2" fmla="val 53382"/>
              </a:avLst>
            </a:prstGeom>
            <a:solidFill>
              <a:schemeClr val="bg1">
                <a:lumMod val="65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hangingPunct="1">
                <a:lnSpc>
                  <a:spcPct val="100000"/>
                </a:lnSpc>
                <a:buClrTx/>
                <a:buSzTx/>
                <a:buFontTx/>
                <a:buNone/>
                <a:defRPr/>
              </a:pPr>
              <a:endParaRPr lang="it-IT">
                <a:ea typeface="+mn-ea"/>
              </a:endParaRPr>
            </a:p>
          </p:txBody>
        </p:sp>
      </p:grpSp>
      <p:sp>
        <p:nvSpPr>
          <p:cNvPr id="10244" name="Rettangolo 4"/>
          <p:cNvSpPr>
            <a:spLocks noChangeArrowheads="1"/>
          </p:cNvSpPr>
          <p:nvPr/>
        </p:nvSpPr>
        <p:spPr bwMode="auto">
          <a:xfrm>
            <a:off x="3132138" y="1125538"/>
            <a:ext cx="5256212" cy="1703030"/>
          </a:xfrm>
          <a:prstGeom prst="rect">
            <a:avLst/>
          </a:prstGeom>
          <a:noFill/>
          <a:ln w="9525">
            <a:noFill/>
            <a:miter lim="800000"/>
            <a:headEnd/>
            <a:tailEnd/>
          </a:ln>
        </p:spPr>
        <p:txBody>
          <a:bodyPr>
            <a:spAutoFit/>
          </a:bodyPr>
          <a:lstStyle/>
          <a:p>
            <a:pPr algn="just" defTabSz="914400" hangingPunct="1">
              <a:lnSpc>
                <a:spcPct val="100000"/>
              </a:lnSpc>
              <a:spcAft>
                <a:spcPts val="400"/>
              </a:spcAft>
              <a:buClrTx/>
              <a:buSzTx/>
              <a:buFontTx/>
              <a:buNone/>
            </a:pPr>
            <a:r>
              <a:rPr lang="en-GB" altLang="it-IT" sz="1400" dirty="0" smtClean="0"/>
              <a:t>The </a:t>
            </a:r>
            <a:r>
              <a:rPr lang="en-GB" altLang="it-IT" sz="1400" b="1" dirty="0" smtClean="0">
                <a:solidFill>
                  <a:srgbClr val="FF0000"/>
                </a:solidFill>
              </a:rPr>
              <a:t>correlations table </a:t>
            </a:r>
            <a:r>
              <a:rPr lang="en-GB" altLang="it-IT" sz="1400" dirty="0" smtClean="0"/>
              <a:t>includes the list of all the elements with </a:t>
            </a:r>
            <a:r>
              <a:rPr lang="en-GB" altLang="it-IT" sz="1400" b="1" dirty="0" smtClean="0">
                <a:solidFill>
                  <a:schemeClr val="accent2"/>
                </a:solidFill>
              </a:rPr>
              <a:t>anomalies in the «relations» </a:t>
            </a:r>
            <a:r>
              <a:rPr lang="en-GB" altLang="it-IT" sz="1400" dirty="0" smtClean="0"/>
              <a:t>between the LC and BC identifiers.</a:t>
            </a:r>
          </a:p>
          <a:p>
            <a:pPr algn="just" defTabSz="914400" hangingPunct="1">
              <a:lnSpc>
                <a:spcPct val="100000"/>
              </a:lnSpc>
              <a:spcAft>
                <a:spcPts val="400"/>
              </a:spcAft>
              <a:buClrTx/>
              <a:buSzTx/>
              <a:buFontTx/>
              <a:buNone/>
            </a:pPr>
            <a:endParaRPr lang="en-GB" altLang="it-IT" sz="1400" dirty="0" smtClean="0"/>
          </a:p>
          <a:p>
            <a:pPr algn="just" defTabSz="914400" hangingPunct="1">
              <a:lnSpc>
                <a:spcPct val="100000"/>
              </a:lnSpc>
              <a:spcAft>
                <a:spcPts val="400"/>
              </a:spcAft>
              <a:buClrTx/>
              <a:buSzTx/>
              <a:buFontTx/>
              <a:buNone/>
            </a:pPr>
            <a:r>
              <a:rPr lang="en-GB" altLang="it-IT" sz="1400" dirty="0" smtClean="0"/>
              <a:t>The abnormal elements (the parcels) are grouped in subsets according to their characteristics (non correlated elements, elements with multiple or wrong correlation).</a:t>
            </a:r>
            <a:endParaRPr lang="en-GB" altLang="it-IT" sz="1400" dirty="0"/>
          </a:p>
        </p:txBody>
      </p:sp>
      <p:sp>
        <p:nvSpPr>
          <p:cNvPr id="10245" name="Text Box 2"/>
          <p:cNvSpPr txBox="1">
            <a:spLocks noChangeArrowheads="1"/>
          </p:cNvSpPr>
          <p:nvPr/>
        </p:nvSpPr>
        <p:spPr bwMode="auto">
          <a:xfrm>
            <a:off x="395288" y="188913"/>
            <a:ext cx="8280400" cy="469039"/>
          </a:xfrm>
          <a:prstGeom prst="rect">
            <a:avLst/>
          </a:prstGeom>
          <a:noFill/>
          <a:ln w="9525" algn="ctr">
            <a:noFill/>
            <a:miter lim="800000"/>
            <a:headEnd/>
            <a:tailEnd/>
          </a:ln>
          <a:effectLst/>
        </p:spPr>
        <p:txBody>
          <a:bodyPr>
            <a:spAutoFit/>
          </a:bodyPr>
          <a:lstStyle/>
          <a:p>
            <a:pPr defTabSz="914400" hangingPunct="1">
              <a:lnSpc>
                <a:spcPct val="102000"/>
              </a:lnSpc>
              <a:spcAft>
                <a:spcPts val="1425"/>
              </a:spcAft>
            </a:pPr>
            <a:r>
              <a:rPr lang="en-US" altLang="it-IT" sz="2400" b="1" dirty="0">
                <a:solidFill>
                  <a:srgbClr val="000000"/>
                </a:solidFill>
                <a:latin typeface="Times New Roman" pitchFamily="18" charset="0"/>
              </a:rPr>
              <a:t>The cadastral </a:t>
            </a:r>
            <a:r>
              <a:rPr lang="en-US" altLang="it-IT" sz="2400" b="1" dirty="0" smtClean="0">
                <a:solidFill>
                  <a:srgbClr val="000000"/>
                </a:solidFill>
                <a:latin typeface="Times New Roman" pitchFamily="18" charset="0"/>
              </a:rPr>
              <a:t>databases </a:t>
            </a:r>
            <a:r>
              <a:rPr lang="en-US" altLang="it-IT" sz="2400" b="1" dirty="0">
                <a:solidFill>
                  <a:srgbClr val="000000"/>
                </a:solidFill>
                <a:latin typeface="Times New Roman" pitchFamily="18" charset="0"/>
              </a:rPr>
              <a:t>monitoring and maintenance</a:t>
            </a:r>
          </a:p>
        </p:txBody>
      </p:sp>
      <p:sp>
        <p:nvSpPr>
          <p:cNvPr id="10246" name="CasellaDiTesto 4"/>
          <p:cNvSpPr txBox="1">
            <a:spLocks noChangeArrowheads="1"/>
          </p:cNvSpPr>
          <p:nvPr/>
        </p:nvSpPr>
        <p:spPr bwMode="auto">
          <a:xfrm>
            <a:off x="468313" y="3482975"/>
            <a:ext cx="7920037" cy="954107"/>
          </a:xfrm>
          <a:prstGeom prst="rect">
            <a:avLst/>
          </a:prstGeom>
          <a:noFill/>
          <a:ln w="9525">
            <a:noFill/>
            <a:miter lim="800000"/>
            <a:headEnd/>
            <a:tailEnd/>
          </a:ln>
        </p:spPr>
        <p:txBody>
          <a:bodyPr>
            <a:spAutoFit/>
          </a:bodyPr>
          <a:lstStyle/>
          <a:p>
            <a:pPr algn="just" defTabSz="914400" hangingPunct="1">
              <a:lnSpc>
                <a:spcPct val="100000"/>
              </a:lnSpc>
              <a:spcAft>
                <a:spcPts val="400"/>
              </a:spcAft>
              <a:buClrTx/>
              <a:buSzTx/>
              <a:buFontTx/>
              <a:buNone/>
            </a:pPr>
            <a:r>
              <a:rPr lang="en-GB" altLang="it-IT" sz="1400" dirty="0" smtClean="0"/>
              <a:t>The rules used by search engines, after their implementation in the acceptance procedures for the cadastral updating documents (</a:t>
            </a:r>
            <a:r>
              <a:rPr lang="en-GB" altLang="it-IT" sz="1400" dirty="0" err="1" smtClean="0"/>
              <a:t>Pregeo</a:t>
            </a:r>
            <a:r>
              <a:rPr lang="en-GB" altLang="it-IT" sz="1400" dirty="0" smtClean="0"/>
              <a:t> and </a:t>
            </a:r>
            <a:r>
              <a:rPr lang="en-GB" altLang="it-IT" sz="1400" dirty="0" err="1" smtClean="0"/>
              <a:t>Docfa</a:t>
            </a:r>
            <a:r>
              <a:rPr lang="en-GB" altLang="it-IT" sz="1400" dirty="0" smtClean="0"/>
              <a:t>), will make it possible to identify inconsistent data (in case of declaration including wrong elements) or to recover them immediately after their input (in case of inconsistencies already existing in the cadastral archives).</a:t>
            </a:r>
            <a:endParaRPr lang="en-GB" altLang="it-IT"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altLang="it-IT" sz="1800" b="0" i="0" u="none" strike="noStrike" cap="none" normalizeH="0" baseline="0" smtClean="0">
            <a:ln>
              <a:noFill/>
            </a:ln>
            <a:effectLst/>
            <a:latin typeface="Arial" pitchFamily="34" charset="0"/>
            <a:ea typeface="Microsoft YaHei"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altLang="it-IT" sz="1800" b="0" i="0" u="none" strike="noStrike" cap="none" normalizeH="0" baseline="0" smtClean="0">
            <a:ln>
              <a:noFill/>
            </a:ln>
            <a:effectLst/>
            <a:latin typeface="Arial" pitchFamily="34" charset="0"/>
            <a:ea typeface="Microsoft YaHei" pitchFamily="34" charset="-122"/>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996</Words>
  <Application>Microsoft Office PowerPoint</Application>
  <PresentationFormat>Presentación en pantalla (4:3)</PresentationFormat>
  <Paragraphs>167</Paragraphs>
  <Slides>12</Slides>
  <Notes>2</Notes>
  <HiddenSlides>1</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GARCEA MARCO</dc:creator>
  <cp:lastModifiedBy>05374200C</cp:lastModifiedBy>
  <cp:revision>136</cp:revision>
  <cp:lastPrinted>1601-01-01T00:00:00Z</cp:lastPrinted>
  <dcterms:created xsi:type="dcterms:W3CDTF">1601-01-01T00:00:00Z</dcterms:created>
  <dcterms:modified xsi:type="dcterms:W3CDTF">2014-11-26T12:41:09Z</dcterms:modified>
</cp:coreProperties>
</file>